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47"/>
  </p:notesMasterIdLst>
  <p:handoutMasterIdLst>
    <p:handoutMasterId r:id="rId48"/>
  </p:handoutMasterIdLst>
  <p:sldIdLst>
    <p:sldId id="1087" r:id="rId2"/>
    <p:sldId id="1290" r:id="rId3"/>
    <p:sldId id="1318" r:id="rId4"/>
    <p:sldId id="1384" r:id="rId5"/>
    <p:sldId id="1377" r:id="rId6"/>
    <p:sldId id="1385" r:id="rId7"/>
    <p:sldId id="1322" r:id="rId8"/>
    <p:sldId id="1386" r:id="rId9"/>
    <p:sldId id="1378" r:id="rId10"/>
    <p:sldId id="1329" r:id="rId11"/>
    <p:sldId id="1387" r:id="rId12"/>
    <p:sldId id="1388" r:id="rId13"/>
    <p:sldId id="1330" r:id="rId14"/>
    <p:sldId id="1331" r:id="rId15"/>
    <p:sldId id="1389" r:id="rId16"/>
    <p:sldId id="1390" r:id="rId17"/>
    <p:sldId id="1391" r:id="rId18"/>
    <p:sldId id="1392" r:id="rId19"/>
    <p:sldId id="1393" r:id="rId20"/>
    <p:sldId id="1394" r:id="rId21"/>
    <p:sldId id="1395" r:id="rId22"/>
    <p:sldId id="1396" r:id="rId23"/>
    <p:sldId id="1379" r:id="rId24"/>
    <p:sldId id="1333" r:id="rId25"/>
    <p:sldId id="1334" r:id="rId26"/>
    <p:sldId id="1335" r:id="rId27"/>
    <p:sldId id="1397" r:id="rId28"/>
    <p:sldId id="1398" r:id="rId29"/>
    <p:sldId id="1399" r:id="rId30"/>
    <p:sldId id="1400" r:id="rId31"/>
    <p:sldId id="1401" r:id="rId32"/>
    <p:sldId id="1402" r:id="rId33"/>
    <p:sldId id="1403" r:id="rId34"/>
    <p:sldId id="1380" r:id="rId35"/>
    <p:sldId id="1337" r:id="rId36"/>
    <p:sldId id="1404" r:id="rId37"/>
    <p:sldId id="1338" r:id="rId38"/>
    <p:sldId id="1405" r:id="rId39"/>
    <p:sldId id="1407" r:id="rId40"/>
    <p:sldId id="1408" r:id="rId41"/>
    <p:sldId id="1381" r:id="rId42"/>
    <p:sldId id="1359" r:id="rId43"/>
    <p:sldId id="1375" r:id="rId44"/>
    <p:sldId id="1409" r:id="rId45"/>
    <p:sldId id="123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adel"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06060"/>
    <a:srgbClr val="8C64BC"/>
    <a:srgbClr val="A88ACC"/>
    <a:srgbClr val="00339A"/>
    <a:srgbClr val="000099"/>
    <a:srgbClr val="FF9966"/>
    <a:srgbClr val="FF7C3B"/>
    <a:srgbClr val="538022"/>
    <a:srgbClr val="2C4D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0" autoAdjust="0"/>
    <p:restoredTop sz="84014" autoAdjust="0"/>
  </p:normalViewPr>
  <p:slideViewPr>
    <p:cSldViewPr snapToObjects="1">
      <p:cViewPr varScale="1">
        <p:scale>
          <a:sx n="73" d="100"/>
          <a:sy n="73" d="100"/>
        </p:scale>
        <p:origin x="1218" y="54"/>
      </p:cViewPr>
      <p:guideLst>
        <p:guide orient="horz" pos="2688"/>
        <p:guide pos="2400"/>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100" d="100"/>
        <a:sy n="100" d="100"/>
      </p:scale>
      <p:origin x="0" y="3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D8ECD-6450-2242-AE69-CEBDE8E5788C}" type="datetimeFigureOut">
              <a:rPr lang="en-US" smtClean="0"/>
              <a:pPr/>
              <a:t>12/20/2017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317F9-A578-E840-97DC-0F7D9AE53F88}" type="slidenum">
              <a:rPr lang="en-US" smtClean="0"/>
              <a:pPr/>
              <a:t>‹#›</a:t>
            </a:fld>
            <a:endParaRPr lang="en-US" dirty="0"/>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4AD77-EF89-9F43-88A2-8F4BAEE0FC08}" type="datetimeFigureOut">
              <a:rPr lang="en-US" smtClean="0"/>
              <a:pPr/>
              <a:t>12/20/2017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755C-5962-D84E-8A5B-BBD874E5B7EA}" type="slidenum">
              <a:rPr lang="en-US" smtClean="0"/>
              <a:pPr/>
              <a:t>‹#›</a:t>
            </a:fld>
            <a:endParaRPr lang="en-US" dirty="0"/>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1</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52601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10</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11</a:t>
            </a:fld>
            <a:endParaRPr lang="en-US" dirty="0"/>
          </a:p>
        </p:txBody>
      </p:sp>
    </p:spTree>
    <p:extLst>
      <p:ext uri="{BB962C8B-B14F-4D97-AF65-F5344CB8AC3E}">
        <p14:creationId xmlns:p14="http://schemas.microsoft.com/office/powerpoint/2010/main" val="452557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12</a:t>
            </a:fld>
            <a:endParaRPr lang="en-US" dirty="0"/>
          </a:p>
        </p:txBody>
      </p:sp>
    </p:spTree>
    <p:extLst>
      <p:ext uri="{BB962C8B-B14F-4D97-AF65-F5344CB8AC3E}">
        <p14:creationId xmlns:p14="http://schemas.microsoft.com/office/powerpoint/2010/main" val="159562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15</a:t>
            </a:fld>
            <a:endParaRPr lang="en-US" dirty="0"/>
          </a:p>
        </p:txBody>
      </p:sp>
    </p:spTree>
    <p:extLst>
      <p:ext uri="{BB962C8B-B14F-4D97-AF65-F5344CB8AC3E}">
        <p14:creationId xmlns:p14="http://schemas.microsoft.com/office/powerpoint/2010/main" val="362199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16</a:t>
            </a:fld>
            <a:endParaRPr lang="en-US" dirty="0"/>
          </a:p>
        </p:txBody>
      </p:sp>
    </p:spTree>
    <p:extLst>
      <p:ext uri="{BB962C8B-B14F-4D97-AF65-F5344CB8AC3E}">
        <p14:creationId xmlns:p14="http://schemas.microsoft.com/office/powerpoint/2010/main" val="3257207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17</a:t>
            </a:fld>
            <a:endParaRPr lang="en-US" dirty="0"/>
          </a:p>
        </p:txBody>
      </p:sp>
    </p:spTree>
    <p:extLst>
      <p:ext uri="{BB962C8B-B14F-4D97-AF65-F5344CB8AC3E}">
        <p14:creationId xmlns:p14="http://schemas.microsoft.com/office/powerpoint/2010/main" val="244352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18</a:t>
            </a:fld>
            <a:endParaRPr lang="en-US" dirty="0"/>
          </a:p>
        </p:txBody>
      </p:sp>
    </p:spTree>
    <p:extLst>
      <p:ext uri="{BB962C8B-B14F-4D97-AF65-F5344CB8AC3E}">
        <p14:creationId xmlns:p14="http://schemas.microsoft.com/office/powerpoint/2010/main" val="50971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19</a:t>
            </a:fld>
            <a:endParaRPr lang="en-US" dirty="0"/>
          </a:p>
        </p:txBody>
      </p:sp>
    </p:spTree>
    <p:extLst>
      <p:ext uri="{BB962C8B-B14F-4D97-AF65-F5344CB8AC3E}">
        <p14:creationId xmlns:p14="http://schemas.microsoft.com/office/powerpoint/2010/main" val="264515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20</a:t>
            </a:fld>
            <a:endParaRPr lang="en-US" dirty="0"/>
          </a:p>
        </p:txBody>
      </p:sp>
    </p:spTree>
    <p:extLst>
      <p:ext uri="{BB962C8B-B14F-4D97-AF65-F5344CB8AC3E}">
        <p14:creationId xmlns:p14="http://schemas.microsoft.com/office/powerpoint/2010/main" val="343344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21</a:t>
            </a:fld>
            <a:endParaRPr lang="en-US" dirty="0"/>
          </a:p>
        </p:txBody>
      </p:sp>
    </p:spTree>
    <p:extLst>
      <p:ext uri="{BB962C8B-B14F-4D97-AF65-F5344CB8AC3E}">
        <p14:creationId xmlns:p14="http://schemas.microsoft.com/office/powerpoint/2010/main" val="2857995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22</a:t>
            </a:fld>
            <a:endParaRPr lang="en-US" dirty="0"/>
          </a:p>
        </p:txBody>
      </p:sp>
    </p:spTree>
    <p:extLst>
      <p:ext uri="{BB962C8B-B14F-4D97-AF65-F5344CB8AC3E}">
        <p14:creationId xmlns:p14="http://schemas.microsoft.com/office/powerpoint/2010/main" val="414631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26</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27</a:t>
            </a:fld>
            <a:endParaRPr lang="en-US" dirty="0"/>
          </a:p>
        </p:txBody>
      </p:sp>
    </p:spTree>
    <p:extLst>
      <p:ext uri="{BB962C8B-B14F-4D97-AF65-F5344CB8AC3E}">
        <p14:creationId xmlns:p14="http://schemas.microsoft.com/office/powerpoint/2010/main" val="4206786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28</a:t>
            </a:fld>
            <a:endParaRPr lang="en-US" dirty="0"/>
          </a:p>
        </p:txBody>
      </p:sp>
    </p:spTree>
    <p:extLst>
      <p:ext uri="{BB962C8B-B14F-4D97-AF65-F5344CB8AC3E}">
        <p14:creationId xmlns:p14="http://schemas.microsoft.com/office/powerpoint/2010/main" val="1934693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29</a:t>
            </a:fld>
            <a:endParaRPr lang="en-US" dirty="0"/>
          </a:p>
        </p:txBody>
      </p:sp>
    </p:spTree>
    <p:extLst>
      <p:ext uri="{BB962C8B-B14F-4D97-AF65-F5344CB8AC3E}">
        <p14:creationId xmlns:p14="http://schemas.microsoft.com/office/powerpoint/2010/main" val="376974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30</a:t>
            </a:fld>
            <a:endParaRPr lang="en-US" dirty="0"/>
          </a:p>
        </p:txBody>
      </p:sp>
    </p:spTree>
    <p:extLst>
      <p:ext uri="{BB962C8B-B14F-4D97-AF65-F5344CB8AC3E}">
        <p14:creationId xmlns:p14="http://schemas.microsoft.com/office/powerpoint/2010/main" val="2276186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31</a:t>
            </a:fld>
            <a:endParaRPr lang="en-US" dirty="0"/>
          </a:p>
        </p:txBody>
      </p:sp>
    </p:spTree>
    <p:extLst>
      <p:ext uri="{BB962C8B-B14F-4D97-AF65-F5344CB8AC3E}">
        <p14:creationId xmlns:p14="http://schemas.microsoft.com/office/powerpoint/2010/main" val="1069806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32</a:t>
            </a:fld>
            <a:endParaRPr lang="en-US" dirty="0"/>
          </a:p>
        </p:txBody>
      </p:sp>
    </p:spTree>
    <p:extLst>
      <p:ext uri="{BB962C8B-B14F-4D97-AF65-F5344CB8AC3E}">
        <p14:creationId xmlns:p14="http://schemas.microsoft.com/office/powerpoint/2010/main" val="1753862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33</a:t>
            </a:fld>
            <a:endParaRPr lang="en-US" dirty="0"/>
          </a:p>
        </p:txBody>
      </p:sp>
    </p:spTree>
    <p:extLst>
      <p:ext uri="{BB962C8B-B14F-4D97-AF65-F5344CB8AC3E}">
        <p14:creationId xmlns:p14="http://schemas.microsoft.com/office/powerpoint/2010/main" val="2394313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34</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36</a:t>
            </a:fld>
            <a:endParaRPr lang="en-US" dirty="0"/>
          </a:p>
        </p:txBody>
      </p:sp>
    </p:spTree>
    <p:extLst>
      <p:ext uri="{BB962C8B-B14F-4D97-AF65-F5344CB8AC3E}">
        <p14:creationId xmlns:p14="http://schemas.microsoft.com/office/powerpoint/2010/main" val="119042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38</a:t>
            </a:fld>
            <a:endParaRPr lang="en-US" dirty="0"/>
          </a:p>
        </p:txBody>
      </p:sp>
    </p:spTree>
    <p:extLst>
      <p:ext uri="{BB962C8B-B14F-4D97-AF65-F5344CB8AC3E}">
        <p14:creationId xmlns:p14="http://schemas.microsoft.com/office/powerpoint/2010/main" val="869759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39</a:t>
            </a:fld>
            <a:endParaRPr lang="en-US" dirty="0"/>
          </a:p>
        </p:txBody>
      </p:sp>
    </p:spTree>
    <p:extLst>
      <p:ext uri="{BB962C8B-B14F-4D97-AF65-F5344CB8AC3E}">
        <p14:creationId xmlns:p14="http://schemas.microsoft.com/office/powerpoint/2010/main" val="426376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a:t>
            </a:fld>
            <a:endParaRPr lang="en-US" dirty="0"/>
          </a:p>
        </p:txBody>
      </p:sp>
    </p:spTree>
    <p:extLst>
      <p:ext uri="{BB962C8B-B14F-4D97-AF65-F5344CB8AC3E}">
        <p14:creationId xmlns:p14="http://schemas.microsoft.com/office/powerpoint/2010/main" val="1454784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40</a:t>
            </a:fld>
            <a:endParaRPr lang="en-US" dirty="0"/>
          </a:p>
        </p:txBody>
      </p:sp>
    </p:spTree>
    <p:extLst>
      <p:ext uri="{BB962C8B-B14F-4D97-AF65-F5344CB8AC3E}">
        <p14:creationId xmlns:p14="http://schemas.microsoft.com/office/powerpoint/2010/main" val="981245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41</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42</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43</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44</a:t>
            </a:fld>
            <a:endParaRPr lang="en-US" dirty="0"/>
          </a:p>
        </p:txBody>
      </p:sp>
    </p:spTree>
    <p:extLst>
      <p:ext uri="{BB962C8B-B14F-4D97-AF65-F5344CB8AC3E}">
        <p14:creationId xmlns:p14="http://schemas.microsoft.com/office/powerpoint/2010/main" val="334808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5</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6</a:t>
            </a:fld>
            <a:endParaRPr lang="en-US" dirty="0"/>
          </a:p>
        </p:txBody>
      </p:sp>
    </p:spTree>
    <p:extLst>
      <p:ext uri="{BB962C8B-B14F-4D97-AF65-F5344CB8AC3E}">
        <p14:creationId xmlns:p14="http://schemas.microsoft.com/office/powerpoint/2010/main" val="308396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7</a:t>
            </a:fld>
            <a:endParaRPr lang="en-US" dirty="0"/>
          </a:p>
        </p:txBody>
      </p:sp>
    </p:spTree>
    <p:extLst>
      <p:ext uri="{BB962C8B-B14F-4D97-AF65-F5344CB8AC3E}">
        <p14:creationId xmlns:p14="http://schemas.microsoft.com/office/powerpoint/2010/main" val="1943219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8</a:t>
            </a:fld>
            <a:endParaRPr lang="en-US" dirty="0"/>
          </a:p>
        </p:txBody>
      </p:sp>
    </p:spTree>
    <p:extLst>
      <p:ext uri="{BB962C8B-B14F-4D97-AF65-F5344CB8AC3E}">
        <p14:creationId xmlns:p14="http://schemas.microsoft.com/office/powerpoint/2010/main" val="296443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9</a:t>
            </a:fld>
            <a:endParaRPr lang="en-US" dirty="0"/>
          </a:p>
        </p:txBody>
      </p:sp>
    </p:spTree>
    <p:extLst>
      <p:ext uri="{BB962C8B-B14F-4D97-AF65-F5344CB8AC3E}">
        <p14:creationId xmlns:p14="http://schemas.microsoft.com/office/powerpoint/2010/main" val="1943219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dirty="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75863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4"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b="1">
                <a:solidFill>
                  <a:srgbClr val="000000"/>
                </a:solidFill>
                <a:latin typeface="Verdana" pitchFamily="34" charset="0"/>
                <a:ea typeface="MS PGothic" pitchFamily="34" charset="-128"/>
              </a:rPr>
              <a:pPr algn="ctr" eaLnBrk="0" hangingPunct="0">
                <a:defRPr/>
              </a:pPr>
              <a:t>‹#›</a:t>
            </a:fld>
            <a:endParaRPr lang="en-US" sz="1000" b="1" dirty="0">
              <a:solidFill>
                <a:srgbClr val="000000"/>
              </a:solidFill>
              <a:latin typeface="Verdana" pitchFamily="34" charset="0"/>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knowledge.exlibrisgroup.com/@api/deki/files/51922/Serials_-_Automation_tasks_for_summary_holdings.pptx"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pi/deki/files/51920/Serials_-_Prediction_Patterns_and_Serial_Check-in.ppt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knowledge.exlibrisgroup.com/Alma/Training/Extended_Training/Presentations_and_Documents_-_Serial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משנה 8"/>
          <p:cNvSpPr>
            <a:spLocks noGrp="1"/>
          </p:cNvSpPr>
          <p:nvPr>
            <p:ph type="subTitle" idx="1"/>
          </p:nvPr>
        </p:nvSpPr>
        <p:spPr>
          <a:xfrm>
            <a:off x="444700" y="4619555"/>
            <a:ext cx="5413184" cy="1752600"/>
          </a:xfrm>
        </p:spPr>
        <p:txBody>
          <a:bodyPr/>
          <a:lstStyle/>
          <a:p>
            <a:endParaRPr lang="en-US" dirty="0" smtClean="0"/>
          </a:p>
          <a:p>
            <a:r>
              <a:rPr lang="en-US" sz="1600" dirty="0" smtClean="0"/>
              <a:t>Yoel Kortick</a:t>
            </a:r>
          </a:p>
          <a:p>
            <a:r>
              <a:rPr lang="en-US" sz="1600" dirty="0" smtClean="0"/>
              <a:t>Senior Librarian</a:t>
            </a:r>
          </a:p>
          <a:p>
            <a:endParaRPr lang="en-US" dirty="0" smtClean="0"/>
          </a:p>
          <a:p>
            <a:endParaRPr lang="he-IL" dirty="0"/>
          </a:p>
        </p:txBody>
      </p:sp>
      <p:sp>
        <p:nvSpPr>
          <p:cNvPr id="5" name="כותרת 5"/>
          <p:cNvSpPr txBox="1">
            <a:spLocks/>
          </p:cNvSpPr>
          <p:nvPr/>
        </p:nvSpPr>
        <p:spPr bwMode="auto">
          <a:xfrm>
            <a:off x="428273" y="1124744"/>
            <a:ext cx="3639671" cy="186404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z="2800" dirty="0" smtClean="0"/>
              <a:t>Multi level serial prediction patterns in the holdings record</a:t>
            </a:r>
            <a:endParaRPr lang="he-IL" sz="2800" dirty="0"/>
          </a:p>
        </p:txBody>
      </p:sp>
    </p:spTree>
    <p:extLst>
      <p:ext uri="{BB962C8B-B14F-4D97-AF65-F5344CB8AC3E}">
        <p14:creationId xmlns:p14="http://schemas.microsoft.com/office/powerpoint/2010/main" val="7866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564605"/>
          </a:xfrm>
        </p:spPr>
        <p:txBody>
          <a:bodyPr/>
          <a:lstStyle/>
          <a:p>
            <a:pPr marL="342900" indent="-342900">
              <a:buFont typeface="Arial" pitchFamily="34" charset="0"/>
              <a:buChar char="•"/>
            </a:pPr>
            <a:r>
              <a:rPr lang="en-US" sz="2300" dirty="0" smtClean="0"/>
              <a:t>An order is created for the serial</a:t>
            </a:r>
          </a:p>
        </p:txBody>
      </p:sp>
      <p:sp>
        <p:nvSpPr>
          <p:cNvPr id="2" name="Title 1"/>
          <p:cNvSpPr>
            <a:spLocks noGrp="1"/>
          </p:cNvSpPr>
          <p:nvPr>
            <p:ph type="title" idx="4294967295"/>
          </p:nvPr>
        </p:nvSpPr>
        <p:spPr>
          <a:xfrm>
            <a:off x="107504" y="120786"/>
            <a:ext cx="8928992" cy="533400"/>
          </a:xfrm>
        </p:spPr>
        <p:txBody>
          <a:bodyPr/>
          <a:lstStyle/>
          <a:p>
            <a:r>
              <a:rPr lang="en-US" sz="2000" dirty="0" smtClean="0"/>
              <a:t>Creating the multi level serial prediction pattern</a:t>
            </a:r>
            <a:endParaRPr lang="en-US" sz="2000" dirty="0"/>
          </a:p>
        </p:txBody>
      </p:sp>
      <p:pic>
        <p:nvPicPr>
          <p:cNvPr id="4" name="Picture 3"/>
          <p:cNvPicPr>
            <a:picLocks noChangeAspect="1"/>
          </p:cNvPicPr>
          <p:nvPr/>
        </p:nvPicPr>
        <p:blipFill>
          <a:blip r:embed="rId3"/>
          <a:stretch>
            <a:fillRect/>
          </a:stretch>
        </p:blipFill>
        <p:spPr>
          <a:xfrm>
            <a:off x="157162" y="1838325"/>
            <a:ext cx="8829675" cy="3181350"/>
          </a:xfrm>
          <a:prstGeom prst="rect">
            <a:avLst/>
          </a:prstGeom>
          <a:ln>
            <a:solidFill>
              <a:schemeClr val="tx1"/>
            </a:solidFill>
          </a:ln>
        </p:spPr>
      </p:pic>
    </p:spTree>
    <p:extLst>
      <p:ext uri="{BB962C8B-B14F-4D97-AF65-F5344CB8AC3E}">
        <p14:creationId xmlns:p14="http://schemas.microsoft.com/office/powerpoint/2010/main" val="110487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When the order was created a holdings record (with no items) was also created and now we will edit it</a:t>
            </a:r>
          </a:p>
        </p:txBody>
      </p:sp>
      <p:sp>
        <p:nvSpPr>
          <p:cNvPr id="2" name="Title 1"/>
          <p:cNvSpPr>
            <a:spLocks noGrp="1"/>
          </p:cNvSpPr>
          <p:nvPr>
            <p:ph type="title" idx="4294967295"/>
          </p:nvPr>
        </p:nvSpPr>
        <p:spPr>
          <a:xfrm>
            <a:off x="107504" y="120786"/>
            <a:ext cx="8928992" cy="533400"/>
          </a:xfrm>
        </p:spPr>
        <p:txBody>
          <a:bodyPr/>
          <a:lstStyle/>
          <a:p>
            <a:r>
              <a:rPr lang="en-US" sz="2000" dirty="0" smtClean="0"/>
              <a:t>Creating the multi level serial prediction pattern</a:t>
            </a:r>
            <a:endParaRPr lang="en-US" sz="2000" dirty="0"/>
          </a:p>
        </p:txBody>
      </p:sp>
      <p:pic>
        <p:nvPicPr>
          <p:cNvPr id="3" name="Picture 2"/>
          <p:cNvPicPr>
            <a:picLocks noChangeAspect="1"/>
          </p:cNvPicPr>
          <p:nvPr/>
        </p:nvPicPr>
        <p:blipFill>
          <a:blip r:embed="rId3"/>
          <a:stretch>
            <a:fillRect/>
          </a:stretch>
        </p:blipFill>
        <p:spPr>
          <a:xfrm>
            <a:off x="107504" y="2816536"/>
            <a:ext cx="8856984" cy="1865001"/>
          </a:xfrm>
          <a:prstGeom prst="rect">
            <a:avLst/>
          </a:prstGeom>
          <a:ln>
            <a:solidFill>
              <a:schemeClr val="tx1"/>
            </a:solidFill>
          </a:ln>
        </p:spPr>
      </p:pic>
      <p:sp>
        <p:nvSpPr>
          <p:cNvPr id="5" name="Rectangle 4"/>
          <p:cNvSpPr/>
          <p:nvPr/>
        </p:nvSpPr>
        <p:spPr bwMode="auto">
          <a:xfrm>
            <a:off x="827584" y="3861048"/>
            <a:ext cx="3888432" cy="5760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84736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 y="2192404"/>
            <a:ext cx="8961120" cy="2524733"/>
          </a:xfrm>
          <a:prstGeom prst="rect">
            <a:avLst/>
          </a:prstGeom>
          <a:ln>
            <a:solidFill>
              <a:schemeClr val="tx1"/>
            </a:solidFill>
          </a:ln>
        </p:spPr>
      </p:pic>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Now we will edit the holdings record and add multi level prediction pattern fields.</a:t>
            </a:r>
          </a:p>
        </p:txBody>
      </p:sp>
      <p:sp>
        <p:nvSpPr>
          <p:cNvPr id="2" name="Title 1"/>
          <p:cNvSpPr>
            <a:spLocks noGrp="1"/>
          </p:cNvSpPr>
          <p:nvPr>
            <p:ph type="title" idx="4294967295"/>
          </p:nvPr>
        </p:nvSpPr>
        <p:spPr>
          <a:xfrm>
            <a:off x="107504" y="120786"/>
            <a:ext cx="8928992" cy="533400"/>
          </a:xfrm>
        </p:spPr>
        <p:txBody>
          <a:bodyPr/>
          <a:lstStyle/>
          <a:p>
            <a:r>
              <a:rPr lang="en-US" sz="2000" dirty="0" smtClean="0"/>
              <a:t>Creating the multi level serial prediction pattern</a:t>
            </a:r>
            <a:endParaRPr lang="en-US" sz="2000" dirty="0"/>
          </a:p>
        </p:txBody>
      </p:sp>
      <p:sp>
        <p:nvSpPr>
          <p:cNvPr id="5" name="Rectangle 4"/>
          <p:cNvSpPr/>
          <p:nvPr/>
        </p:nvSpPr>
        <p:spPr bwMode="auto">
          <a:xfrm>
            <a:off x="7524328" y="2229908"/>
            <a:ext cx="504056" cy="30049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2266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1500709"/>
          </a:xfrm>
        </p:spPr>
        <p:txBody>
          <a:bodyPr/>
          <a:lstStyle/>
          <a:p>
            <a:pPr marL="342900" indent="-342900">
              <a:buFont typeface="Arial" pitchFamily="34" charset="0"/>
              <a:buChar char="•"/>
            </a:pPr>
            <a:r>
              <a:rPr lang="en-US" sz="2300" dirty="0" smtClean="0"/>
              <a:t>And via ‘Expand from template ‘ (</a:t>
            </a:r>
            <a:r>
              <a:rPr lang="en-US" sz="2300" dirty="0" err="1" smtClean="0"/>
              <a:t>ctrl+E</a:t>
            </a:r>
            <a:r>
              <a:rPr lang="en-US" sz="2300" dirty="0" smtClean="0"/>
              <a:t>) we will begin adding the 853, 854 and 855 fields.</a:t>
            </a:r>
          </a:p>
        </p:txBody>
      </p:sp>
      <p:sp>
        <p:nvSpPr>
          <p:cNvPr id="9"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pic>
        <p:nvPicPr>
          <p:cNvPr id="2" name="Picture 1"/>
          <p:cNvPicPr>
            <a:picLocks noChangeAspect="1"/>
          </p:cNvPicPr>
          <p:nvPr/>
        </p:nvPicPr>
        <p:blipFill>
          <a:blip r:embed="rId3"/>
          <a:stretch>
            <a:fillRect/>
          </a:stretch>
        </p:blipFill>
        <p:spPr>
          <a:xfrm>
            <a:off x="2447764" y="1916832"/>
            <a:ext cx="4248472" cy="4488558"/>
          </a:xfrm>
          <a:prstGeom prst="rect">
            <a:avLst/>
          </a:prstGeom>
          <a:ln>
            <a:solidFill>
              <a:schemeClr val="tx1"/>
            </a:solidFill>
          </a:ln>
        </p:spPr>
      </p:pic>
      <p:sp>
        <p:nvSpPr>
          <p:cNvPr id="11" name="Rectangle 10"/>
          <p:cNvSpPr/>
          <p:nvPr/>
        </p:nvSpPr>
        <p:spPr bwMode="auto">
          <a:xfrm>
            <a:off x="3203848" y="4161111"/>
            <a:ext cx="2664296" cy="33830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575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552" y="1700808"/>
            <a:ext cx="7517324" cy="4536504"/>
          </a:xfrm>
          <a:prstGeom prst="rect">
            <a:avLst/>
          </a:prstGeom>
          <a:ln>
            <a:solidFill>
              <a:schemeClr val="tx1"/>
            </a:solidFill>
          </a:ln>
        </p:spPr>
      </p:pic>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First we will choose quarterly seasons</a:t>
            </a:r>
          </a:p>
        </p:txBody>
      </p:sp>
      <p:sp>
        <p:nvSpPr>
          <p:cNvPr id="9" name="Rectangle 8"/>
          <p:cNvSpPr/>
          <p:nvPr/>
        </p:nvSpPr>
        <p:spPr bwMode="auto">
          <a:xfrm>
            <a:off x="2051720" y="3828082"/>
            <a:ext cx="5472608" cy="425971"/>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sp>
        <p:nvSpPr>
          <p:cNvPr id="10" name="Rectangle 9"/>
          <p:cNvSpPr/>
          <p:nvPr/>
        </p:nvSpPr>
        <p:spPr bwMode="auto">
          <a:xfrm>
            <a:off x="2069854" y="5194069"/>
            <a:ext cx="2574154" cy="32316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8551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9592" y="2564904"/>
            <a:ext cx="6667500" cy="2809875"/>
          </a:xfrm>
          <a:prstGeom prst="rect">
            <a:avLst/>
          </a:prstGeom>
          <a:ln>
            <a:solidFill>
              <a:schemeClr val="tx1"/>
            </a:solidFill>
          </a:ln>
        </p:spPr>
      </p:pic>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Then we </a:t>
            </a:r>
            <a:r>
              <a:rPr lang="en-US" sz="2300" dirty="0"/>
              <a:t>will choose annual index</a:t>
            </a:r>
            <a:endParaRPr lang="en-US" sz="2300" dirty="0" smtClean="0"/>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sp>
        <p:nvSpPr>
          <p:cNvPr id="5" name="Rectangle 4"/>
          <p:cNvSpPr/>
          <p:nvPr/>
        </p:nvSpPr>
        <p:spPr bwMode="auto">
          <a:xfrm>
            <a:off x="2267744" y="3167094"/>
            <a:ext cx="4680520" cy="35396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2339752" y="4447863"/>
            <a:ext cx="2574154" cy="32316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5783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And then we </a:t>
            </a:r>
            <a:r>
              <a:rPr lang="en-US" sz="2300" dirty="0"/>
              <a:t>will choose annual </a:t>
            </a:r>
            <a:r>
              <a:rPr lang="en-US" sz="2300" dirty="0" smtClean="0"/>
              <a:t>supplement</a:t>
            </a: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pic>
        <p:nvPicPr>
          <p:cNvPr id="2" name="Picture 1"/>
          <p:cNvPicPr>
            <a:picLocks noChangeAspect="1"/>
          </p:cNvPicPr>
          <p:nvPr/>
        </p:nvPicPr>
        <p:blipFill>
          <a:blip r:embed="rId3"/>
          <a:stretch>
            <a:fillRect/>
          </a:stretch>
        </p:blipFill>
        <p:spPr>
          <a:xfrm>
            <a:off x="1187624" y="2276872"/>
            <a:ext cx="6543675" cy="2876550"/>
          </a:xfrm>
          <a:prstGeom prst="rect">
            <a:avLst/>
          </a:prstGeom>
          <a:ln>
            <a:solidFill>
              <a:schemeClr val="tx1"/>
            </a:solidFill>
          </a:ln>
        </p:spPr>
      </p:pic>
      <p:sp>
        <p:nvSpPr>
          <p:cNvPr id="7" name="Rectangle 6"/>
          <p:cNvSpPr/>
          <p:nvPr/>
        </p:nvSpPr>
        <p:spPr bwMode="auto">
          <a:xfrm>
            <a:off x="2483768" y="3140968"/>
            <a:ext cx="4680520" cy="35396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2483768" y="4221088"/>
            <a:ext cx="2574154" cy="323163"/>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048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9551" y="2420145"/>
            <a:ext cx="7760387" cy="3241103"/>
          </a:xfrm>
          <a:prstGeom prst="rect">
            <a:avLst/>
          </a:prstGeom>
          <a:ln>
            <a:solidFill>
              <a:schemeClr val="tx1"/>
            </a:solidFill>
          </a:ln>
        </p:spPr>
      </p:pic>
      <p:sp>
        <p:nvSpPr>
          <p:cNvPr id="6" name="Content Placeholder 2"/>
          <p:cNvSpPr>
            <a:spLocks noGrp="1"/>
          </p:cNvSpPr>
          <p:nvPr>
            <p:ph idx="1"/>
          </p:nvPr>
        </p:nvSpPr>
        <p:spPr>
          <a:xfrm>
            <a:off x="242352" y="1019651"/>
            <a:ext cx="8568952" cy="1257221"/>
          </a:xfrm>
        </p:spPr>
        <p:txBody>
          <a:bodyPr/>
          <a:lstStyle/>
          <a:p>
            <a:pPr marL="342900" indent="-342900">
              <a:buFont typeface="Arial" pitchFamily="34" charset="0"/>
              <a:buChar char="•"/>
            </a:pPr>
            <a:r>
              <a:rPr lang="en-US" sz="2300" dirty="0" smtClean="0"/>
              <a:t>And now we have this holdings record, which of course can be edited as desired instead of taking the template fields ‘as is’. </a:t>
            </a:r>
          </a:p>
        </p:txBody>
      </p:sp>
      <p:sp>
        <p:nvSpPr>
          <p:cNvPr id="9" name="Rectangle 8"/>
          <p:cNvSpPr/>
          <p:nvPr/>
        </p:nvSpPr>
        <p:spPr bwMode="auto">
          <a:xfrm>
            <a:off x="1119514" y="4497550"/>
            <a:ext cx="7148188" cy="34727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sp>
        <p:nvSpPr>
          <p:cNvPr id="5" name="TextBox 4"/>
          <p:cNvSpPr txBox="1"/>
          <p:nvPr/>
        </p:nvSpPr>
        <p:spPr>
          <a:xfrm>
            <a:off x="5148064" y="2852936"/>
            <a:ext cx="2736304" cy="369332"/>
          </a:xfrm>
          <a:prstGeom prst="rect">
            <a:avLst/>
          </a:prstGeom>
          <a:solidFill>
            <a:schemeClr val="bg1"/>
          </a:solidFill>
          <a:ln w="28575">
            <a:solidFill>
              <a:schemeClr val="tx1"/>
            </a:solidFill>
          </a:ln>
        </p:spPr>
        <p:txBody>
          <a:bodyPr wrap="square" rtlCol="0">
            <a:spAutoFit/>
          </a:bodyPr>
          <a:lstStyle/>
          <a:p>
            <a:r>
              <a:rPr lang="en-US" dirty="0" smtClean="0"/>
              <a:t>853 Quarterly issues</a:t>
            </a:r>
            <a:endParaRPr lang="en-US" dirty="0"/>
          </a:p>
        </p:txBody>
      </p:sp>
      <p:cxnSp>
        <p:nvCxnSpPr>
          <p:cNvPr id="10" name="Straight Arrow Connector 9"/>
          <p:cNvCxnSpPr/>
          <p:nvPr/>
        </p:nvCxnSpPr>
        <p:spPr bwMode="auto">
          <a:xfrm flipH="1">
            <a:off x="5535216" y="3279718"/>
            <a:ext cx="634284" cy="130141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TextBox 10"/>
          <p:cNvSpPr txBox="1"/>
          <p:nvPr/>
        </p:nvSpPr>
        <p:spPr>
          <a:xfrm>
            <a:off x="2411761" y="3501008"/>
            <a:ext cx="2088232" cy="369332"/>
          </a:xfrm>
          <a:prstGeom prst="rect">
            <a:avLst/>
          </a:prstGeom>
          <a:solidFill>
            <a:schemeClr val="bg1"/>
          </a:solidFill>
          <a:ln w="28575">
            <a:solidFill>
              <a:schemeClr val="tx1"/>
            </a:solidFill>
          </a:ln>
        </p:spPr>
        <p:txBody>
          <a:bodyPr wrap="square" rtlCol="0">
            <a:spAutoFit/>
          </a:bodyPr>
          <a:lstStyle/>
          <a:p>
            <a:r>
              <a:rPr lang="en-US" dirty="0" smtClean="0"/>
              <a:t>854 Supplement</a:t>
            </a:r>
            <a:endParaRPr lang="en-US" dirty="0"/>
          </a:p>
        </p:txBody>
      </p:sp>
      <p:cxnSp>
        <p:nvCxnSpPr>
          <p:cNvPr id="12" name="Straight Arrow Connector 11"/>
          <p:cNvCxnSpPr/>
          <p:nvPr/>
        </p:nvCxnSpPr>
        <p:spPr bwMode="auto">
          <a:xfrm flipH="1">
            <a:off x="3076595" y="3870340"/>
            <a:ext cx="576064" cy="106621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3" name="TextBox 12"/>
          <p:cNvSpPr txBox="1"/>
          <p:nvPr/>
        </p:nvSpPr>
        <p:spPr>
          <a:xfrm>
            <a:off x="3932309" y="6025370"/>
            <a:ext cx="1431779" cy="369332"/>
          </a:xfrm>
          <a:prstGeom prst="rect">
            <a:avLst/>
          </a:prstGeom>
          <a:solidFill>
            <a:schemeClr val="bg1"/>
          </a:solidFill>
          <a:ln w="28575">
            <a:solidFill>
              <a:schemeClr val="tx1"/>
            </a:solidFill>
          </a:ln>
        </p:spPr>
        <p:txBody>
          <a:bodyPr wrap="square" rtlCol="0">
            <a:spAutoFit/>
          </a:bodyPr>
          <a:lstStyle/>
          <a:p>
            <a:r>
              <a:rPr lang="en-US" dirty="0" smtClean="0"/>
              <a:t>855 Index</a:t>
            </a:r>
            <a:endParaRPr lang="en-US" dirty="0"/>
          </a:p>
        </p:txBody>
      </p:sp>
      <p:cxnSp>
        <p:nvCxnSpPr>
          <p:cNvPr id="14" name="Straight Arrow Connector 13"/>
          <p:cNvCxnSpPr/>
          <p:nvPr/>
        </p:nvCxnSpPr>
        <p:spPr bwMode="auto">
          <a:xfrm flipH="1" flipV="1">
            <a:off x="3820525" y="5492900"/>
            <a:ext cx="711698" cy="498637"/>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5" name="Rectangle 14"/>
          <p:cNvSpPr/>
          <p:nvPr/>
        </p:nvSpPr>
        <p:spPr bwMode="auto">
          <a:xfrm>
            <a:off x="1119514" y="4861060"/>
            <a:ext cx="7148188" cy="34727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bwMode="auto">
          <a:xfrm>
            <a:off x="1119514" y="5224570"/>
            <a:ext cx="7148188" cy="34727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256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42352" y="1019651"/>
            <a:ext cx="8568952" cy="1257221"/>
          </a:xfrm>
        </p:spPr>
        <p:txBody>
          <a:bodyPr/>
          <a:lstStyle/>
          <a:p>
            <a:pPr marL="342900" indent="-342900">
              <a:buFont typeface="Arial" pitchFamily="34" charset="0"/>
              <a:buChar char="•"/>
            </a:pPr>
            <a:r>
              <a:rPr lang="en-US" sz="2300" dirty="0" smtClean="0"/>
              <a:t>These are the “Captions and pattern” fields in the holdings record </a:t>
            </a: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graphicFrame>
        <p:nvGraphicFramePr>
          <p:cNvPr id="4" name="Table 3"/>
          <p:cNvGraphicFramePr>
            <a:graphicFrameLocks noGrp="1"/>
          </p:cNvGraphicFramePr>
          <p:nvPr>
            <p:extLst>
              <p:ext uri="{D42A27DB-BD31-4B8C-83A1-F6EECF244321}">
                <p14:modId xmlns:p14="http://schemas.microsoft.com/office/powerpoint/2010/main" val="2276338651"/>
              </p:ext>
            </p:extLst>
          </p:nvPr>
        </p:nvGraphicFramePr>
        <p:xfrm>
          <a:off x="107504" y="2708920"/>
          <a:ext cx="8856984" cy="1112520"/>
        </p:xfrm>
        <a:graphic>
          <a:graphicData uri="http://schemas.openxmlformats.org/drawingml/2006/table">
            <a:tbl>
              <a:tblPr firstRow="1" bandRow="1">
                <a:tableStyleId>{2D5ABB26-0587-4C30-8999-92F81FD0307C}</a:tableStyleId>
              </a:tblPr>
              <a:tblGrid>
                <a:gridCol w="1051475">
                  <a:extLst>
                    <a:ext uri="{9D8B030D-6E8A-4147-A177-3AD203B41FA5}">
                      <a16:colId xmlns:a16="http://schemas.microsoft.com/office/drawing/2014/main" val="3701328851"/>
                    </a:ext>
                  </a:extLst>
                </a:gridCol>
                <a:gridCol w="7805509">
                  <a:extLst>
                    <a:ext uri="{9D8B030D-6E8A-4147-A177-3AD203B41FA5}">
                      <a16:colId xmlns:a16="http://schemas.microsoft.com/office/drawing/2014/main" val="1041930809"/>
                    </a:ext>
                  </a:extLst>
                </a:gridCol>
              </a:tblGrid>
              <a:tr h="370840">
                <a:tc>
                  <a:txBody>
                    <a:bodyPr/>
                    <a:lstStyle/>
                    <a:p>
                      <a:pPr algn="l" rtl="0"/>
                      <a:r>
                        <a:rPr lang="en-US" dirty="0" smtClean="0"/>
                        <a:t>85303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dirty="0" smtClean="0"/>
                        <a:t>$$a v. $$b no. $$u 4 $$v r $$</a:t>
                      </a:r>
                      <a:r>
                        <a:rPr lang="en-US" dirty="0" err="1" smtClean="0"/>
                        <a:t>i</a:t>
                      </a:r>
                      <a:r>
                        <a:rPr lang="en-US" dirty="0" smtClean="0"/>
                        <a:t> (year) $$j (season) $$w q $$8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4125454"/>
                  </a:ext>
                </a:extLst>
              </a:tr>
              <a:tr h="370840">
                <a:tc>
                  <a:txBody>
                    <a:bodyPr/>
                    <a:lstStyle/>
                    <a:p>
                      <a:pPr algn="l" rtl="0"/>
                      <a:r>
                        <a:rPr lang="en-US" dirty="0" smtClean="0"/>
                        <a:t>85400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dirty="0" smtClean="0"/>
                        <a:t>$$a Supplement to v. $$</a:t>
                      </a:r>
                      <a:r>
                        <a:rPr lang="en-US" dirty="0" err="1" smtClean="0"/>
                        <a:t>i</a:t>
                      </a:r>
                      <a:r>
                        <a:rPr lang="en-US" dirty="0" smtClean="0"/>
                        <a:t> (year) $$w a $$8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9305051"/>
                  </a:ext>
                </a:extLst>
              </a:tr>
              <a:tr h="370840">
                <a:tc>
                  <a:txBody>
                    <a:bodyPr/>
                    <a:lstStyle/>
                    <a:p>
                      <a:pPr algn="l" rtl="0"/>
                      <a:r>
                        <a:rPr lang="en-US" dirty="0" smtClean="0"/>
                        <a:t>855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pt-BR" dirty="0" smtClean="0"/>
                        <a:t>$$a v. $$o (alphabetical index) $$w a $$8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8662279"/>
                  </a:ext>
                </a:extLst>
              </a:tr>
            </a:tbl>
          </a:graphicData>
        </a:graphic>
      </p:graphicFrame>
    </p:spTree>
    <p:extLst>
      <p:ext uri="{BB962C8B-B14F-4D97-AF65-F5344CB8AC3E}">
        <p14:creationId xmlns:p14="http://schemas.microsoft.com/office/powerpoint/2010/main" val="1597711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42352" y="1019651"/>
            <a:ext cx="8568952" cy="2409349"/>
          </a:xfrm>
        </p:spPr>
        <p:txBody>
          <a:bodyPr/>
          <a:lstStyle/>
          <a:p>
            <a:pPr marL="342900" indent="-342900">
              <a:buFont typeface="Arial" pitchFamily="34" charset="0"/>
              <a:buChar char="•"/>
            </a:pPr>
            <a:r>
              <a:rPr lang="en-US" sz="2300" dirty="0" smtClean="0"/>
              <a:t>With field 85303, then 85400 and then 855 selected the staff user chooses either:</a:t>
            </a:r>
          </a:p>
          <a:p>
            <a:pPr marL="457200" indent="-457200">
              <a:buFont typeface="+mj-lt"/>
              <a:buAutoNum type="arabicPeriod"/>
            </a:pPr>
            <a:r>
              <a:rPr lang="en-US" sz="2300" dirty="0" smtClean="0"/>
              <a:t>Menu ‘Tools &gt; Marc 21 Holdings &gt; Next predicted item’s information ‘</a:t>
            </a:r>
          </a:p>
          <a:p>
            <a:pPr marL="457200" indent="-457200">
              <a:buFont typeface="+mj-lt"/>
              <a:buAutoNum type="arabicPeriod"/>
            </a:pPr>
            <a:r>
              <a:rPr lang="en-US" sz="2300" dirty="0" smtClean="0"/>
              <a:t>Does shortcut key F3</a:t>
            </a: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spTree>
    <p:extLst>
      <p:ext uri="{BB962C8B-B14F-4D97-AF65-F5344CB8AC3E}">
        <p14:creationId xmlns:p14="http://schemas.microsoft.com/office/powerpoint/2010/main" val="1696055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7" name="Content Placeholder 2"/>
          <p:cNvSpPr txBox="1">
            <a:spLocks/>
          </p:cNvSpPr>
          <p:nvPr/>
        </p:nvSpPr>
        <p:spPr>
          <a:xfrm>
            <a:off x="323528" y="1844824"/>
            <a:ext cx="849694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b="1" dirty="0" smtClean="0"/>
              <a:t>Introduction</a:t>
            </a:r>
          </a:p>
          <a:p>
            <a:pPr marL="342900" indent="-342900">
              <a:buFont typeface="Arial" pitchFamily="34" charset="0"/>
              <a:buChar char="•"/>
            </a:pPr>
            <a:r>
              <a:rPr lang="en-ZA" sz="2300" dirty="0" smtClean="0"/>
              <a:t>Our sample serial</a:t>
            </a:r>
          </a:p>
          <a:p>
            <a:pPr marL="342900" indent="-342900">
              <a:buFont typeface="Arial" pitchFamily="34" charset="0"/>
              <a:buChar char="•"/>
            </a:pPr>
            <a:r>
              <a:rPr lang="en-ZA" sz="2300" dirty="0" smtClean="0"/>
              <a:t>Types of in the Community Zone</a:t>
            </a:r>
          </a:p>
          <a:p>
            <a:pPr marL="342900" indent="-342900">
              <a:buFont typeface="Arial" pitchFamily="34" charset="0"/>
              <a:buChar char="•"/>
            </a:pPr>
            <a:r>
              <a:rPr lang="en-ZA" sz="2300" dirty="0" smtClean="0"/>
              <a:t>Opening the predicted items</a:t>
            </a:r>
          </a:p>
          <a:p>
            <a:pPr marL="342900" indent="-342900">
              <a:buFont typeface="Arial" pitchFamily="34" charset="0"/>
              <a:buChar char="•"/>
            </a:pPr>
            <a:r>
              <a:rPr lang="en-US" sz="2300" dirty="0" smtClean="0"/>
              <a:t>Receiving and summary holdings creation</a:t>
            </a:r>
          </a:p>
          <a:p>
            <a:pPr marL="342900" indent="-342900">
              <a:buFont typeface="Arial" pitchFamily="34" charset="0"/>
              <a:buChar char="•"/>
            </a:pPr>
            <a:r>
              <a:rPr lang="en-US" sz="2400" dirty="0" smtClean="0"/>
              <a:t>Summary</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158204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7524" y="836713"/>
            <a:ext cx="8568952" cy="1872208"/>
          </a:xfrm>
        </p:spPr>
        <p:txBody>
          <a:bodyPr/>
          <a:lstStyle/>
          <a:p>
            <a:pPr marL="342900" indent="-342900">
              <a:buFont typeface="Arial" pitchFamily="34" charset="0"/>
              <a:buChar char="•"/>
            </a:pPr>
            <a:r>
              <a:rPr lang="en-US" sz="1600" dirty="0" smtClean="0"/>
              <a:t>For field 85303 we will fill in as follows:</a:t>
            </a:r>
          </a:p>
          <a:p>
            <a:pPr marL="342900" indent="-342900">
              <a:buFont typeface="Arial" pitchFamily="34" charset="0"/>
              <a:buChar char="•"/>
            </a:pPr>
            <a:r>
              <a:rPr lang="en-US" sz="1600" dirty="0" smtClean="0"/>
              <a:t>First level of </a:t>
            </a:r>
            <a:r>
              <a:rPr lang="en-US" sz="1600" dirty="0" smtClean="0"/>
              <a:t>enumeration(a</a:t>
            </a:r>
            <a:r>
              <a:rPr lang="en-US" sz="1600" dirty="0" smtClean="0"/>
              <a:t>) = 10</a:t>
            </a:r>
          </a:p>
          <a:p>
            <a:pPr marL="342900" indent="-342900">
              <a:buFont typeface="Arial" pitchFamily="34" charset="0"/>
              <a:buChar char="•"/>
            </a:pPr>
            <a:r>
              <a:rPr lang="en-US" sz="1600" dirty="0" smtClean="0"/>
              <a:t>Second level of enumeration(b) = 1</a:t>
            </a:r>
          </a:p>
          <a:p>
            <a:pPr marL="342900" indent="-342900">
              <a:buFont typeface="Arial" pitchFamily="34" charset="0"/>
              <a:buChar char="•"/>
            </a:pPr>
            <a:r>
              <a:rPr lang="en-US" sz="1600" dirty="0" smtClean="0"/>
              <a:t>First level of chronology(</a:t>
            </a:r>
            <a:r>
              <a:rPr lang="en-US" sz="1600" dirty="0" err="1" smtClean="0"/>
              <a:t>i</a:t>
            </a:r>
            <a:r>
              <a:rPr lang="en-US" sz="1600" dirty="0" smtClean="0"/>
              <a:t>) = 2017</a:t>
            </a:r>
          </a:p>
          <a:p>
            <a:pPr marL="342900" indent="-342900">
              <a:buFont typeface="Arial" pitchFamily="34" charset="0"/>
              <a:buChar char="•"/>
            </a:pPr>
            <a:r>
              <a:rPr lang="en-US" sz="1600" dirty="0" smtClean="0"/>
              <a:t>Issue Date = 20170101 </a:t>
            </a: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pic>
        <p:nvPicPr>
          <p:cNvPr id="2" name="Picture 1"/>
          <p:cNvPicPr>
            <a:picLocks noChangeAspect="1"/>
          </p:cNvPicPr>
          <p:nvPr/>
        </p:nvPicPr>
        <p:blipFill>
          <a:blip r:embed="rId3"/>
          <a:stretch>
            <a:fillRect/>
          </a:stretch>
        </p:blipFill>
        <p:spPr>
          <a:xfrm>
            <a:off x="2392439" y="3068960"/>
            <a:ext cx="4359121" cy="3395295"/>
          </a:xfrm>
          <a:prstGeom prst="rect">
            <a:avLst/>
          </a:prstGeom>
          <a:ln>
            <a:solidFill>
              <a:schemeClr val="tx1"/>
            </a:solidFill>
          </a:ln>
        </p:spPr>
      </p:pic>
    </p:spTree>
    <p:extLst>
      <p:ext uri="{BB962C8B-B14F-4D97-AF65-F5344CB8AC3E}">
        <p14:creationId xmlns:p14="http://schemas.microsoft.com/office/powerpoint/2010/main" val="650200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7524" y="836713"/>
            <a:ext cx="8568952" cy="1872208"/>
          </a:xfrm>
        </p:spPr>
        <p:txBody>
          <a:bodyPr/>
          <a:lstStyle/>
          <a:p>
            <a:pPr marL="342900" indent="-342900">
              <a:buFont typeface="Arial" pitchFamily="34" charset="0"/>
              <a:buChar char="•"/>
            </a:pPr>
            <a:r>
              <a:rPr lang="en-US" sz="1600" dirty="0" smtClean="0"/>
              <a:t>For field 85400 we will fill in as follows:</a:t>
            </a:r>
          </a:p>
          <a:p>
            <a:pPr marL="342900" indent="-342900">
              <a:buFont typeface="Arial" pitchFamily="34" charset="0"/>
              <a:buChar char="•"/>
            </a:pPr>
            <a:r>
              <a:rPr lang="en-US" sz="1600" dirty="0" smtClean="0"/>
              <a:t>First level of </a:t>
            </a:r>
            <a:r>
              <a:rPr lang="en-US" sz="1600" dirty="0" smtClean="0"/>
              <a:t>enumeration(a</a:t>
            </a:r>
            <a:r>
              <a:rPr lang="en-US" sz="1600" dirty="0" smtClean="0"/>
              <a:t>) = 10</a:t>
            </a:r>
          </a:p>
          <a:p>
            <a:pPr marL="342900" indent="-342900">
              <a:buFont typeface="Arial" pitchFamily="34" charset="0"/>
              <a:buChar char="•"/>
            </a:pPr>
            <a:r>
              <a:rPr lang="en-US" sz="1600" dirty="0" smtClean="0"/>
              <a:t>First level of chronology(</a:t>
            </a:r>
            <a:r>
              <a:rPr lang="en-US" sz="1600" dirty="0" err="1" smtClean="0"/>
              <a:t>i</a:t>
            </a:r>
            <a:r>
              <a:rPr lang="en-US" sz="1600" dirty="0" smtClean="0"/>
              <a:t>) = 2017</a:t>
            </a:r>
          </a:p>
          <a:p>
            <a:pPr marL="342900" indent="-342900">
              <a:buFont typeface="Arial" pitchFamily="34" charset="0"/>
              <a:buChar char="•"/>
            </a:pPr>
            <a:r>
              <a:rPr lang="en-US" sz="1600" dirty="0" smtClean="0"/>
              <a:t>Issue Date = 20171201 </a:t>
            </a: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pic>
        <p:nvPicPr>
          <p:cNvPr id="3" name="Picture 2"/>
          <p:cNvPicPr>
            <a:picLocks noChangeAspect="1"/>
          </p:cNvPicPr>
          <p:nvPr/>
        </p:nvPicPr>
        <p:blipFill>
          <a:blip r:embed="rId3"/>
          <a:stretch>
            <a:fillRect/>
          </a:stretch>
        </p:blipFill>
        <p:spPr>
          <a:xfrm>
            <a:off x="1907704" y="3212976"/>
            <a:ext cx="5166035" cy="2500106"/>
          </a:xfrm>
          <a:prstGeom prst="rect">
            <a:avLst/>
          </a:prstGeom>
        </p:spPr>
      </p:pic>
    </p:spTree>
    <p:extLst>
      <p:ext uri="{BB962C8B-B14F-4D97-AF65-F5344CB8AC3E}">
        <p14:creationId xmlns:p14="http://schemas.microsoft.com/office/powerpoint/2010/main" val="3185463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7524" y="836713"/>
            <a:ext cx="8568952" cy="1872208"/>
          </a:xfrm>
        </p:spPr>
        <p:txBody>
          <a:bodyPr/>
          <a:lstStyle/>
          <a:p>
            <a:pPr marL="342900" indent="-342900">
              <a:buFont typeface="Arial" pitchFamily="34" charset="0"/>
              <a:buChar char="•"/>
            </a:pPr>
            <a:r>
              <a:rPr lang="en-US" sz="1600" dirty="0" smtClean="0"/>
              <a:t>For field 855 we will fill in as follows:</a:t>
            </a:r>
          </a:p>
          <a:p>
            <a:pPr marL="342900" indent="-342900">
              <a:buFont typeface="Arial" pitchFamily="34" charset="0"/>
              <a:buChar char="•"/>
            </a:pPr>
            <a:r>
              <a:rPr lang="en-US" sz="1600" dirty="0" smtClean="0"/>
              <a:t>First level of </a:t>
            </a:r>
            <a:r>
              <a:rPr lang="en-US" sz="1600" dirty="0" smtClean="0"/>
              <a:t>enumeration(a</a:t>
            </a:r>
            <a:r>
              <a:rPr lang="en-US" sz="1600" dirty="0" smtClean="0"/>
              <a:t>) = 10</a:t>
            </a:r>
          </a:p>
          <a:p>
            <a:pPr marL="342900" indent="-342900">
              <a:buFont typeface="Arial" pitchFamily="34" charset="0"/>
              <a:buChar char="•"/>
            </a:pPr>
            <a:r>
              <a:rPr lang="en-US" sz="1600" dirty="0" smtClean="0"/>
              <a:t>Issue Date = 20171231</a:t>
            </a:r>
          </a:p>
        </p:txBody>
      </p:sp>
      <p:sp>
        <p:nvSpPr>
          <p:cNvPr id="8" name="Title 1"/>
          <p:cNvSpPr txBox="1">
            <a:spLocks/>
          </p:cNvSpPr>
          <p:nvPr/>
        </p:nvSpPr>
        <p:spPr bwMode="auto">
          <a:xfrm>
            <a:off x="107504" y="120786"/>
            <a:ext cx="892899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914400"/>
            <a:r>
              <a:rPr lang="en-US" sz="2000" kern="0" dirty="0" smtClean="0"/>
              <a:t>Creating the multi level serial prediction pattern</a:t>
            </a:r>
            <a:endParaRPr lang="en-US" sz="2000" kern="0" dirty="0"/>
          </a:p>
        </p:txBody>
      </p:sp>
      <p:pic>
        <p:nvPicPr>
          <p:cNvPr id="4" name="Picture 3"/>
          <p:cNvPicPr>
            <a:picLocks noChangeAspect="1"/>
          </p:cNvPicPr>
          <p:nvPr/>
        </p:nvPicPr>
        <p:blipFill>
          <a:blip r:embed="rId3"/>
          <a:stretch>
            <a:fillRect/>
          </a:stretch>
        </p:blipFill>
        <p:spPr>
          <a:xfrm>
            <a:off x="2123728" y="2420888"/>
            <a:ext cx="4824536" cy="1872208"/>
          </a:xfrm>
          <a:prstGeom prst="rect">
            <a:avLst/>
          </a:prstGeom>
          <a:ln>
            <a:solidFill>
              <a:schemeClr val="tx1"/>
            </a:solidFill>
          </a:ln>
        </p:spPr>
      </p:pic>
    </p:spTree>
    <p:extLst>
      <p:ext uri="{BB962C8B-B14F-4D97-AF65-F5344CB8AC3E}">
        <p14:creationId xmlns:p14="http://schemas.microsoft.com/office/powerpoint/2010/main" val="1683041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Our sample serial</a:t>
            </a:r>
          </a:p>
          <a:p>
            <a:pPr marL="342900" indent="-342900">
              <a:buFont typeface="Arial" pitchFamily="34" charset="0"/>
              <a:buChar char="•"/>
            </a:pPr>
            <a:r>
              <a:rPr lang="en-US" sz="2300" dirty="0" smtClean="0"/>
              <a:t>Creating the multi level serial prediction pattern</a:t>
            </a:r>
            <a:endParaRPr lang="en-ZA" sz="2300" dirty="0" smtClean="0"/>
          </a:p>
          <a:p>
            <a:pPr marL="342900" indent="-342900">
              <a:buFont typeface="Arial" pitchFamily="34" charset="0"/>
              <a:buChar char="•"/>
            </a:pPr>
            <a:r>
              <a:rPr lang="en-ZA" sz="2300" b="1" dirty="0" smtClean="0"/>
              <a:t>Opening the predicted items</a:t>
            </a:r>
          </a:p>
          <a:p>
            <a:pPr marL="342900" indent="-342900">
              <a:buFont typeface="Arial" pitchFamily="34" charset="0"/>
              <a:buChar char="•"/>
            </a:pPr>
            <a:r>
              <a:rPr lang="en-US" sz="2300" dirty="0" smtClean="0"/>
              <a:t>Receiving and summary holdings creation</a:t>
            </a:r>
          </a:p>
          <a:p>
            <a:pPr marL="342900" indent="-342900">
              <a:buFont typeface="Arial" pitchFamily="34" charset="0"/>
              <a:buChar char="•"/>
            </a:pPr>
            <a:r>
              <a:rPr lang="en-US" sz="2400" dirty="0" smtClean="0"/>
              <a:t>Summary</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2617280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852637"/>
          </a:xfrm>
        </p:spPr>
        <p:txBody>
          <a:bodyPr/>
          <a:lstStyle/>
          <a:p>
            <a:pPr marL="342900" indent="-342900">
              <a:buFont typeface="Arial" pitchFamily="34" charset="0"/>
              <a:buChar char="•"/>
            </a:pPr>
            <a:r>
              <a:rPr lang="en-US" sz="2300" dirty="0" smtClean="0"/>
              <a:t>Now all three fields are linked to a ‘Next predicted item’s information’.</a:t>
            </a:r>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3" name="Picture 2"/>
          <p:cNvPicPr>
            <a:picLocks noChangeAspect="1"/>
          </p:cNvPicPr>
          <p:nvPr/>
        </p:nvPicPr>
        <p:blipFill>
          <a:blip r:embed="rId3"/>
          <a:stretch>
            <a:fillRect/>
          </a:stretch>
        </p:blipFill>
        <p:spPr>
          <a:xfrm>
            <a:off x="499231" y="2371275"/>
            <a:ext cx="8105217" cy="2713909"/>
          </a:xfrm>
          <a:prstGeom prst="rect">
            <a:avLst/>
          </a:prstGeom>
          <a:ln>
            <a:solidFill>
              <a:schemeClr val="tx1"/>
            </a:solidFill>
          </a:ln>
        </p:spPr>
      </p:pic>
      <p:sp>
        <p:nvSpPr>
          <p:cNvPr id="4" name="Rectangle 3"/>
          <p:cNvSpPr/>
          <p:nvPr/>
        </p:nvSpPr>
        <p:spPr bwMode="auto">
          <a:xfrm>
            <a:off x="499231" y="4149080"/>
            <a:ext cx="472369" cy="86409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6511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776163"/>
            <a:ext cx="8568952" cy="1212677"/>
          </a:xfrm>
        </p:spPr>
        <p:txBody>
          <a:bodyPr/>
          <a:lstStyle/>
          <a:p>
            <a:pPr marL="342900" indent="-342900">
              <a:buFont typeface="Arial" pitchFamily="34" charset="0"/>
              <a:buChar char="•"/>
            </a:pPr>
            <a:r>
              <a:rPr lang="en-US" sz="2300" dirty="0" smtClean="0"/>
              <a:t>We can open the items from the metadata editor holdings record </a:t>
            </a:r>
            <a:r>
              <a:rPr lang="en-US" sz="2300" dirty="0"/>
              <a:t>doing Menu ‘Tools &gt; Marc 21 Holdings &gt; </a:t>
            </a:r>
            <a:r>
              <a:rPr lang="en-US" sz="2300" dirty="0" smtClean="0"/>
              <a:t>Open </a:t>
            </a:r>
            <a:r>
              <a:rPr lang="en-US" sz="2300" dirty="0"/>
              <a:t>predicted </a:t>
            </a:r>
            <a:r>
              <a:rPr lang="en-US" sz="2300" dirty="0" smtClean="0"/>
              <a:t>items’</a:t>
            </a:r>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4" name="Picture 3"/>
          <p:cNvPicPr>
            <a:picLocks noChangeAspect="1"/>
          </p:cNvPicPr>
          <p:nvPr/>
        </p:nvPicPr>
        <p:blipFill>
          <a:blip r:embed="rId3"/>
          <a:stretch>
            <a:fillRect/>
          </a:stretch>
        </p:blipFill>
        <p:spPr>
          <a:xfrm>
            <a:off x="2632049" y="2237326"/>
            <a:ext cx="3879902" cy="4244355"/>
          </a:xfrm>
          <a:prstGeom prst="rect">
            <a:avLst/>
          </a:prstGeom>
          <a:ln>
            <a:solidFill>
              <a:schemeClr val="tx1"/>
            </a:solidFill>
          </a:ln>
        </p:spPr>
      </p:pic>
      <p:sp>
        <p:nvSpPr>
          <p:cNvPr id="5" name="Rectangle 4"/>
          <p:cNvSpPr/>
          <p:nvPr/>
        </p:nvSpPr>
        <p:spPr bwMode="auto">
          <a:xfrm>
            <a:off x="2632049" y="4437112"/>
            <a:ext cx="1723927" cy="2880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4355976" y="6021288"/>
            <a:ext cx="1723927" cy="2880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447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4237013"/>
          </a:xfrm>
        </p:spPr>
        <p:txBody>
          <a:bodyPr/>
          <a:lstStyle/>
          <a:p>
            <a:pPr marL="342900" indent="-342900">
              <a:buFont typeface="Arial" pitchFamily="34" charset="0"/>
              <a:buChar char="•"/>
            </a:pPr>
            <a:r>
              <a:rPr lang="en-US" sz="2300" dirty="0" smtClean="0"/>
              <a:t>The user is presented with the items as they will appear and if he ‘approves’ (does not want to first change the ‘Next predicted item’s information and try again) then he can click ‘save’.</a:t>
            </a:r>
          </a:p>
          <a:p>
            <a:pPr marL="342900" indent="-342900">
              <a:buFont typeface="Arial" pitchFamily="34" charset="0"/>
              <a:buChar char="•"/>
            </a:pPr>
            <a:r>
              <a:rPr lang="en-US" sz="2300" dirty="0" smtClean="0"/>
              <a:t>Note that in our case the expected arrival date will be 10 days after the publication date because in the related POL we have ‘subscription interval’ = ‘10’</a:t>
            </a:r>
            <a:endParaRPr lang="en-US" sz="2000" dirty="0" smtClean="0"/>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spTree>
    <p:extLst>
      <p:ext uri="{BB962C8B-B14F-4D97-AF65-F5344CB8AC3E}">
        <p14:creationId xmlns:p14="http://schemas.microsoft.com/office/powerpoint/2010/main" val="3255434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4" name="Picture 3"/>
          <p:cNvPicPr>
            <a:picLocks noChangeAspect="1"/>
          </p:cNvPicPr>
          <p:nvPr/>
        </p:nvPicPr>
        <p:blipFill>
          <a:blip r:embed="rId3"/>
          <a:stretch>
            <a:fillRect/>
          </a:stretch>
        </p:blipFill>
        <p:spPr>
          <a:xfrm>
            <a:off x="557212" y="1314450"/>
            <a:ext cx="8029575" cy="4229100"/>
          </a:xfrm>
          <a:prstGeom prst="rect">
            <a:avLst/>
          </a:prstGeom>
          <a:ln>
            <a:solidFill>
              <a:schemeClr val="tx1"/>
            </a:solidFill>
          </a:ln>
        </p:spPr>
      </p:pic>
      <p:sp>
        <p:nvSpPr>
          <p:cNvPr id="5" name="Rectangle 4"/>
          <p:cNvSpPr/>
          <p:nvPr/>
        </p:nvSpPr>
        <p:spPr bwMode="auto">
          <a:xfrm>
            <a:off x="755576" y="2060848"/>
            <a:ext cx="5760640" cy="86409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755576" y="2938103"/>
            <a:ext cx="5760640" cy="20286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755576" y="3140968"/>
            <a:ext cx="5760640" cy="20286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4716016" y="836712"/>
            <a:ext cx="2736304" cy="369332"/>
          </a:xfrm>
          <a:prstGeom prst="rect">
            <a:avLst/>
          </a:prstGeom>
          <a:solidFill>
            <a:schemeClr val="bg1"/>
          </a:solidFill>
          <a:ln w="28575">
            <a:solidFill>
              <a:schemeClr val="tx1"/>
            </a:solidFill>
          </a:ln>
        </p:spPr>
        <p:txBody>
          <a:bodyPr wrap="square" rtlCol="0">
            <a:spAutoFit/>
          </a:bodyPr>
          <a:lstStyle/>
          <a:p>
            <a:r>
              <a:rPr lang="en-US" dirty="0" smtClean="0"/>
              <a:t>853 Quarterly issues</a:t>
            </a:r>
            <a:endParaRPr lang="en-US" dirty="0"/>
          </a:p>
        </p:txBody>
      </p:sp>
      <p:cxnSp>
        <p:nvCxnSpPr>
          <p:cNvPr id="10" name="Straight Arrow Connector 9"/>
          <p:cNvCxnSpPr/>
          <p:nvPr/>
        </p:nvCxnSpPr>
        <p:spPr bwMode="auto">
          <a:xfrm flipH="1">
            <a:off x="5103168" y="1263494"/>
            <a:ext cx="634284" cy="130141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TextBox 10"/>
          <p:cNvSpPr txBox="1"/>
          <p:nvPr/>
        </p:nvSpPr>
        <p:spPr>
          <a:xfrm>
            <a:off x="4940360" y="3759623"/>
            <a:ext cx="2088232" cy="369332"/>
          </a:xfrm>
          <a:prstGeom prst="rect">
            <a:avLst/>
          </a:prstGeom>
          <a:solidFill>
            <a:schemeClr val="bg1"/>
          </a:solidFill>
          <a:ln w="28575">
            <a:solidFill>
              <a:schemeClr val="tx1"/>
            </a:solidFill>
          </a:ln>
        </p:spPr>
        <p:txBody>
          <a:bodyPr wrap="square" rtlCol="0">
            <a:spAutoFit/>
          </a:bodyPr>
          <a:lstStyle/>
          <a:p>
            <a:r>
              <a:rPr lang="en-US" dirty="0" smtClean="0"/>
              <a:t>854 Supplement</a:t>
            </a:r>
            <a:endParaRPr lang="en-US" dirty="0"/>
          </a:p>
        </p:txBody>
      </p:sp>
      <p:cxnSp>
        <p:nvCxnSpPr>
          <p:cNvPr id="12" name="Straight Arrow Connector 11"/>
          <p:cNvCxnSpPr>
            <a:stCxn id="11" idx="1"/>
          </p:cNvCxnSpPr>
          <p:nvPr/>
        </p:nvCxnSpPr>
        <p:spPr bwMode="auto">
          <a:xfrm flipH="1" flipV="1">
            <a:off x="2704530" y="3055419"/>
            <a:ext cx="2235830" cy="88887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3" name="TextBox 12"/>
          <p:cNvSpPr txBox="1"/>
          <p:nvPr/>
        </p:nvSpPr>
        <p:spPr>
          <a:xfrm>
            <a:off x="2504721" y="3789925"/>
            <a:ext cx="1431779" cy="369332"/>
          </a:xfrm>
          <a:prstGeom prst="rect">
            <a:avLst/>
          </a:prstGeom>
          <a:solidFill>
            <a:schemeClr val="bg1"/>
          </a:solidFill>
          <a:ln w="28575">
            <a:solidFill>
              <a:schemeClr val="tx1"/>
            </a:solidFill>
          </a:ln>
        </p:spPr>
        <p:txBody>
          <a:bodyPr wrap="square" rtlCol="0">
            <a:spAutoFit/>
          </a:bodyPr>
          <a:lstStyle/>
          <a:p>
            <a:r>
              <a:rPr lang="en-US" dirty="0" smtClean="0"/>
              <a:t>855 Index</a:t>
            </a:r>
            <a:endParaRPr lang="en-US" dirty="0"/>
          </a:p>
        </p:txBody>
      </p:sp>
      <p:cxnSp>
        <p:nvCxnSpPr>
          <p:cNvPr id="14" name="Straight Arrow Connector 13"/>
          <p:cNvCxnSpPr/>
          <p:nvPr/>
        </p:nvCxnSpPr>
        <p:spPr bwMode="auto">
          <a:xfrm flipH="1" flipV="1">
            <a:off x="2392937" y="3257455"/>
            <a:ext cx="711698" cy="498637"/>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6" name="TextBox 15"/>
          <p:cNvSpPr txBox="1"/>
          <p:nvPr/>
        </p:nvSpPr>
        <p:spPr>
          <a:xfrm>
            <a:off x="3635896" y="5698928"/>
            <a:ext cx="2511388" cy="369332"/>
          </a:xfrm>
          <a:prstGeom prst="rect">
            <a:avLst/>
          </a:prstGeom>
          <a:solidFill>
            <a:schemeClr val="bg1"/>
          </a:solidFill>
          <a:ln w="28575">
            <a:solidFill>
              <a:schemeClr val="tx1"/>
            </a:solidFill>
          </a:ln>
        </p:spPr>
        <p:txBody>
          <a:bodyPr wrap="square" rtlCol="0">
            <a:spAutoFit/>
          </a:bodyPr>
          <a:lstStyle/>
          <a:p>
            <a:r>
              <a:rPr lang="en-US" dirty="0" smtClean="0"/>
              <a:t>We will click ‘Save’</a:t>
            </a:r>
            <a:endParaRPr lang="en-US" dirty="0"/>
          </a:p>
        </p:txBody>
      </p:sp>
      <p:cxnSp>
        <p:nvCxnSpPr>
          <p:cNvPr id="17" name="Straight Arrow Connector 16"/>
          <p:cNvCxnSpPr/>
          <p:nvPr/>
        </p:nvCxnSpPr>
        <p:spPr bwMode="auto">
          <a:xfrm flipV="1">
            <a:off x="5580112" y="5344571"/>
            <a:ext cx="809988" cy="354357"/>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9" name="Rectangle 18"/>
          <p:cNvSpPr/>
          <p:nvPr/>
        </p:nvSpPr>
        <p:spPr bwMode="auto">
          <a:xfrm>
            <a:off x="6390100" y="5096129"/>
            <a:ext cx="636034" cy="28261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3577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420589"/>
          </a:xfrm>
        </p:spPr>
        <p:txBody>
          <a:bodyPr/>
          <a:lstStyle/>
          <a:p>
            <a:pPr marL="342900" indent="-342900">
              <a:buFont typeface="Arial" pitchFamily="34" charset="0"/>
              <a:buChar char="•"/>
            </a:pPr>
            <a:r>
              <a:rPr lang="en-US" sz="2300" dirty="0" smtClean="0"/>
              <a:t>The items have been created</a:t>
            </a:r>
            <a:endParaRPr lang="en-US" sz="2000" dirty="0" smtClean="0"/>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3" name="Picture 2"/>
          <p:cNvPicPr>
            <a:picLocks noChangeAspect="1"/>
          </p:cNvPicPr>
          <p:nvPr/>
        </p:nvPicPr>
        <p:blipFill>
          <a:blip r:embed="rId3"/>
          <a:stretch>
            <a:fillRect/>
          </a:stretch>
        </p:blipFill>
        <p:spPr>
          <a:xfrm>
            <a:off x="91440" y="1750777"/>
            <a:ext cx="8961120" cy="4193857"/>
          </a:xfrm>
          <a:prstGeom prst="rect">
            <a:avLst/>
          </a:prstGeom>
          <a:ln>
            <a:solidFill>
              <a:schemeClr val="tx1"/>
            </a:solidFill>
          </a:ln>
        </p:spPr>
      </p:pic>
    </p:spTree>
    <p:extLst>
      <p:ext uri="{BB962C8B-B14F-4D97-AF65-F5344CB8AC3E}">
        <p14:creationId xmlns:p14="http://schemas.microsoft.com/office/powerpoint/2010/main" val="2264967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1212677"/>
          </a:xfrm>
        </p:spPr>
        <p:txBody>
          <a:bodyPr/>
          <a:lstStyle/>
          <a:p>
            <a:pPr marL="342900" indent="-342900">
              <a:buFont typeface="Arial" pitchFamily="34" charset="0"/>
              <a:buChar char="•"/>
            </a:pPr>
            <a:r>
              <a:rPr lang="en-US" sz="2300" dirty="0" smtClean="0"/>
              <a:t>Note that from the items list (and not only from the holdings record) we can open the next cycle of predicted items</a:t>
            </a:r>
            <a:endParaRPr lang="en-US" sz="2000" dirty="0" smtClean="0"/>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3" name="Picture 2"/>
          <p:cNvPicPr>
            <a:picLocks noChangeAspect="1"/>
          </p:cNvPicPr>
          <p:nvPr/>
        </p:nvPicPr>
        <p:blipFill>
          <a:blip r:embed="rId3"/>
          <a:stretch>
            <a:fillRect/>
          </a:stretch>
        </p:blipFill>
        <p:spPr>
          <a:xfrm>
            <a:off x="186153" y="2348880"/>
            <a:ext cx="8961120" cy="4193857"/>
          </a:xfrm>
          <a:prstGeom prst="rect">
            <a:avLst/>
          </a:prstGeom>
          <a:ln>
            <a:solidFill>
              <a:schemeClr val="tx1"/>
            </a:solidFill>
          </a:ln>
        </p:spPr>
      </p:pic>
      <p:sp>
        <p:nvSpPr>
          <p:cNvPr id="5" name="TextBox 4"/>
          <p:cNvSpPr txBox="1"/>
          <p:nvPr/>
        </p:nvSpPr>
        <p:spPr>
          <a:xfrm>
            <a:off x="5292080" y="2204864"/>
            <a:ext cx="2736304" cy="923330"/>
          </a:xfrm>
          <a:prstGeom prst="rect">
            <a:avLst/>
          </a:prstGeom>
          <a:solidFill>
            <a:schemeClr val="bg1"/>
          </a:solidFill>
          <a:ln w="28575">
            <a:solidFill>
              <a:schemeClr val="tx1"/>
            </a:solidFill>
          </a:ln>
        </p:spPr>
        <p:txBody>
          <a:bodyPr wrap="square" rtlCol="0">
            <a:spAutoFit/>
          </a:bodyPr>
          <a:lstStyle/>
          <a:p>
            <a:r>
              <a:rPr lang="en-US" dirty="0" smtClean="0"/>
              <a:t>We will open next cycle of predicted items from here</a:t>
            </a:r>
            <a:endParaRPr lang="en-US" dirty="0"/>
          </a:p>
        </p:txBody>
      </p:sp>
      <p:cxnSp>
        <p:nvCxnSpPr>
          <p:cNvPr id="7" name="Straight Arrow Connector 6"/>
          <p:cNvCxnSpPr/>
          <p:nvPr/>
        </p:nvCxnSpPr>
        <p:spPr bwMode="auto">
          <a:xfrm flipH="1">
            <a:off x="5724128" y="3128194"/>
            <a:ext cx="288032" cy="73285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8" name="Rectangle 7"/>
          <p:cNvSpPr/>
          <p:nvPr/>
        </p:nvSpPr>
        <p:spPr bwMode="auto">
          <a:xfrm>
            <a:off x="5209662" y="3861048"/>
            <a:ext cx="1090530" cy="28261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91891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08720"/>
            <a:ext cx="8568952" cy="3816424"/>
          </a:xfrm>
        </p:spPr>
        <p:txBody>
          <a:bodyPr/>
          <a:lstStyle/>
          <a:p>
            <a:pPr marL="342900" indent="-342900">
              <a:buFont typeface="Arial" pitchFamily="34" charset="0"/>
              <a:buChar char="•"/>
            </a:pPr>
            <a:r>
              <a:rPr lang="en-US" sz="2000" dirty="0" smtClean="0"/>
              <a:t>The Alma serial prediction pattern resides in the holdings record and complies with full MARC standards.</a:t>
            </a:r>
          </a:p>
          <a:p>
            <a:pPr marL="342900" indent="-342900">
              <a:buFont typeface="Arial" pitchFamily="34" charset="0"/>
              <a:buChar char="•"/>
            </a:pPr>
            <a:r>
              <a:rPr lang="en-US" sz="2000" dirty="0" smtClean="0"/>
              <a:t>The prediction pattern fields with which this presentation will deal are:</a:t>
            </a:r>
          </a:p>
          <a:p>
            <a:pPr marL="742950" lvl="1" indent="-457200">
              <a:buFont typeface="+mj-lt"/>
              <a:buAutoNum type="arabicPeriod"/>
            </a:pPr>
            <a:r>
              <a:rPr lang="en-US" sz="2000" dirty="0"/>
              <a:t>853 - Captions and Pattern - Basic Bibliographic </a:t>
            </a:r>
            <a:r>
              <a:rPr lang="en-US" sz="2000" dirty="0" smtClean="0"/>
              <a:t>Unit</a:t>
            </a:r>
          </a:p>
          <a:p>
            <a:pPr marL="742950" lvl="1" indent="-457200">
              <a:buFont typeface="+mj-lt"/>
              <a:buAutoNum type="arabicPeriod"/>
            </a:pPr>
            <a:r>
              <a:rPr lang="en-US" sz="2000" dirty="0" smtClean="0"/>
              <a:t>854 </a:t>
            </a:r>
            <a:r>
              <a:rPr lang="en-US" sz="2000" dirty="0"/>
              <a:t>- Captions and Pattern - Supplementary </a:t>
            </a:r>
            <a:r>
              <a:rPr lang="en-US" sz="2000" dirty="0" smtClean="0"/>
              <a:t>Material</a:t>
            </a:r>
            <a:endParaRPr lang="en-US" sz="2000" dirty="0"/>
          </a:p>
          <a:p>
            <a:pPr marL="742950" lvl="1" indent="-457200">
              <a:buFont typeface="+mj-lt"/>
              <a:buAutoNum type="arabicPeriod"/>
            </a:pPr>
            <a:r>
              <a:rPr lang="en-US" sz="2000" dirty="0"/>
              <a:t>855 - Captions and Pattern - </a:t>
            </a:r>
            <a:r>
              <a:rPr lang="en-US" sz="2000" dirty="0" smtClean="0"/>
              <a:t>Indexes</a:t>
            </a:r>
          </a:p>
        </p:txBody>
      </p:sp>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mtClean="0"/>
              <a:t>Introduction</a:t>
            </a:r>
            <a:endParaRPr lang="en-US" dirty="0"/>
          </a:p>
        </p:txBody>
      </p:sp>
    </p:spTree>
    <p:extLst>
      <p:ext uri="{BB962C8B-B14F-4D97-AF65-F5344CB8AC3E}">
        <p14:creationId xmlns:p14="http://schemas.microsoft.com/office/powerpoint/2010/main" val="2900461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 y="1613007"/>
            <a:ext cx="8961120" cy="4641329"/>
          </a:xfrm>
          <a:prstGeom prst="rect">
            <a:avLst/>
          </a:prstGeom>
          <a:ln>
            <a:solidFill>
              <a:schemeClr val="tx1"/>
            </a:solidFill>
          </a:ln>
        </p:spPr>
      </p:pic>
      <p:sp>
        <p:nvSpPr>
          <p:cNvPr id="6" name="Content Placeholder 2"/>
          <p:cNvSpPr>
            <a:spLocks noGrp="1"/>
          </p:cNvSpPr>
          <p:nvPr>
            <p:ph idx="1"/>
          </p:nvPr>
        </p:nvSpPr>
        <p:spPr>
          <a:xfrm>
            <a:off x="251520" y="992187"/>
            <a:ext cx="8568952" cy="1212677"/>
          </a:xfrm>
        </p:spPr>
        <p:txBody>
          <a:bodyPr/>
          <a:lstStyle/>
          <a:p>
            <a:pPr marL="342900" indent="-342900">
              <a:buFont typeface="Arial" pitchFamily="34" charset="0"/>
              <a:buChar char="•"/>
            </a:pPr>
            <a:r>
              <a:rPr lang="en-US" sz="2300" dirty="0" smtClean="0"/>
              <a:t>Now we have two cycles open</a:t>
            </a:r>
            <a:endParaRPr lang="en-US" sz="2000" dirty="0" smtClean="0"/>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sp>
        <p:nvSpPr>
          <p:cNvPr id="8" name="Rectangle 7"/>
          <p:cNvSpPr/>
          <p:nvPr/>
        </p:nvSpPr>
        <p:spPr bwMode="auto">
          <a:xfrm>
            <a:off x="251520" y="2564904"/>
            <a:ext cx="8801040" cy="1728192"/>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251520" y="4437112"/>
            <a:ext cx="8801040" cy="1728192"/>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Box 2"/>
          <p:cNvSpPr txBox="1"/>
          <p:nvPr/>
        </p:nvSpPr>
        <p:spPr>
          <a:xfrm>
            <a:off x="5292080" y="3356992"/>
            <a:ext cx="1440160" cy="369332"/>
          </a:xfrm>
          <a:prstGeom prst="rect">
            <a:avLst/>
          </a:prstGeom>
          <a:solidFill>
            <a:schemeClr val="bg1"/>
          </a:solidFill>
          <a:ln>
            <a:solidFill>
              <a:srgbClr val="FF0000"/>
            </a:solidFill>
          </a:ln>
        </p:spPr>
        <p:txBody>
          <a:bodyPr wrap="square" rtlCol="0">
            <a:spAutoFit/>
          </a:bodyPr>
          <a:lstStyle/>
          <a:p>
            <a:r>
              <a:rPr lang="en-US" dirty="0" smtClean="0"/>
              <a:t>Volume 11</a:t>
            </a:r>
            <a:endParaRPr lang="en-US" dirty="0"/>
          </a:p>
        </p:txBody>
      </p:sp>
      <p:sp>
        <p:nvSpPr>
          <p:cNvPr id="10" name="TextBox 9"/>
          <p:cNvSpPr txBox="1"/>
          <p:nvPr/>
        </p:nvSpPr>
        <p:spPr>
          <a:xfrm>
            <a:off x="5292080" y="5147900"/>
            <a:ext cx="1440160" cy="369332"/>
          </a:xfrm>
          <a:prstGeom prst="rect">
            <a:avLst/>
          </a:prstGeom>
          <a:solidFill>
            <a:schemeClr val="bg1"/>
          </a:solidFill>
          <a:ln>
            <a:solidFill>
              <a:srgbClr val="FF0000"/>
            </a:solidFill>
          </a:ln>
        </p:spPr>
        <p:txBody>
          <a:bodyPr wrap="square" rtlCol="0">
            <a:spAutoFit/>
          </a:bodyPr>
          <a:lstStyle/>
          <a:p>
            <a:r>
              <a:rPr lang="en-US" dirty="0" smtClean="0"/>
              <a:t>Volume 10</a:t>
            </a:r>
            <a:endParaRPr lang="en-US" dirty="0"/>
          </a:p>
        </p:txBody>
      </p:sp>
    </p:spTree>
    <p:extLst>
      <p:ext uri="{BB962C8B-B14F-4D97-AF65-F5344CB8AC3E}">
        <p14:creationId xmlns:p14="http://schemas.microsoft.com/office/powerpoint/2010/main" val="3307561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39006" y="931198"/>
            <a:ext cx="8568952" cy="1212677"/>
          </a:xfrm>
        </p:spPr>
        <p:txBody>
          <a:bodyPr/>
          <a:lstStyle/>
          <a:p>
            <a:pPr marL="342900" indent="-342900">
              <a:buFont typeface="Arial" pitchFamily="34" charset="0"/>
              <a:buChar char="•"/>
            </a:pPr>
            <a:r>
              <a:rPr lang="en-US" sz="2000" dirty="0" smtClean="0"/>
              <a:t>Note that each item is linked to a specific 85X field</a:t>
            </a:r>
          </a:p>
          <a:p>
            <a:pPr marL="342900" indent="-342900">
              <a:buFont typeface="Arial" pitchFamily="34" charset="0"/>
              <a:buChar char="•"/>
            </a:pPr>
            <a:r>
              <a:rPr lang="en-US" sz="2000" dirty="0" smtClean="0"/>
              <a:t>This is the “pattern information” in the </a:t>
            </a:r>
            <a:r>
              <a:rPr lang="en-US" sz="2000" dirty="0" err="1" smtClean="0"/>
              <a:t>enum</a:t>
            </a:r>
            <a:r>
              <a:rPr lang="en-US" sz="2000" dirty="0" smtClean="0"/>
              <a:t>/</a:t>
            </a:r>
            <a:r>
              <a:rPr lang="en-US" sz="2000" dirty="0" err="1" smtClean="0"/>
              <a:t>chron</a:t>
            </a:r>
            <a:r>
              <a:rPr lang="en-US" sz="2000" dirty="0" smtClean="0"/>
              <a:t> information tab of the item which is alphabetical index.</a:t>
            </a:r>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3" name="Picture 2"/>
          <p:cNvPicPr>
            <a:picLocks noChangeAspect="1"/>
          </p:cNvPicPr>
          <p:nvPr/>
        </p:nvPicPr>
        <p:blipFill>
          <a:blip r:embed="rId3"/>
          <a:stretch>
            <a:fillRect/>
          </a:stretch>
        </p:blipFill>
        <p:spPr>
          <a:xfrm>
            <a:off x="251520" y="2420888"/>
            <a:ext cx="8543925" cy="12382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58015" y="4941168"/>
            <a:ext cx="7331724" cy="1152128"/>
          </a:xfrm>
          <a:prstGeom prst="rect">
            <a:avLst/>
          </a:prstGeom>
          <a:ln>
            <a:solidFill>
              <a:schemeClr val="tx1"/>
            </a:solidFill>
          </a:ln>
        </p:spPr>
      </p:pic>
      <p:sp>
        <p:nvSpPr>
          <p:cNvPr id="7" name="Rectangle 6"/>
          <p:cNvSpPr/>
          <p:nvPr/>
        </p:nvSpPr>
        <p:spPr bwMode="auto">
          <a:xfrm>
            <a:off x="899592" y="5661248"/>
            <a:ext cx="79208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1979712" y="2859993"/>
            <a:ext cx="79208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6948264" y="2859993"/>
            <a:ext cx="151216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5364088" y="5655002"/>
            <a:ext cx="648072"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bwMode="auto">
          <a:xfrm flipH="1">
            <a:off x="1475656" y="3220033"/>
            <a:ext cx="720080" cy="243496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p:cNvCxnSpPr/>
          <p:nvPr/>
        </p:nvCxnSpPr>
        <p:spPr bwMode="auto">
          <a:xfrm flipH="1">
            <a:off x="5724128" y="3220033"/>
            <a:ext cx="1800200" cy="24349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707325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1475" y="2503915"/>
            <a:ext cx="8401050" cy="1257300"/>
          </a:xfrm>
          <a:prstGeom prst="rect">
            <a:avLst/>
          </a:prstGeom>
          <a:ln>
            <a:solidFill>
              <a:schemeClr val="tx1"/>
            </a:solidFill>
          </a:ln>
        </p:spPr>
      </p:pic>
      <p:sp>
        <p:nvSpPr>
          <p:cNvPr id="6" name="Content Placeholder 2"/>
          <p:cNvSpPr>
            <a:spLocks noGrp="1"/>
          </p:cNvSpPr>
          <p:nvPr>
            <p:ph idx="1"/>
          </p:nvPr>
        </p:nvSpPr>
        <p:spPr>
          <a:xfrm>
            <a:off x="239006" y="931198"/>
            <a:ext cx="8568952" cy="1212677"/>
          </a:xfrm>
        </p:spPr>
        <p:txBody>
          <a:bodyPr/>
          <a:lstStyle/>
          <a:p>
            <a:pPr marL="342900" indent="-342900">
              <a:buFont typeface="Arial" pitchFamily="34" charset="0"/>
              <a:buChar char="•"/>
            </a:pPr>
            <a:r>
              <a:rPr lang="en-US" sz="2000" dirty="0" smtClean="0"/>
              <a:t>Note that each item is linked to a specific 85X field</a:t>
            </a:r>
          </a:p>
          <a:p>
            <a:pPr marL="342900" indent="-342900">
              <a:buFont typeface="Arial" pitchFamily="34" charset="0"/>
              <a:buChar char="•"/>
            </a:pPr>
            <a:r>
              <a:rPr lang="en-US" sz="2000" dirty="0" smtClean="0"/>
              <a:t>This is the “pattern information” in the </a:t>
            </a:r>
            <a:r>
              <a:rPr lang="en-US" sz="2000" dirty="0" err="1" smtClean="0"/>
              <a:t>enum</a:t>
            </a:r>
            <a:r>
              <a:rPr lang="en-US" sz="2000" dirty="0" smtClean="0"/>
              <a:t>/</a:t>
            </a:r>
            <a:r>
              <a:rPr lang="en-US" sz="2000" dirty="0" err="1" smtClean="0"/>
              <a:t>chron</a:t>
            </a:r>
            <a:r>
              <a:rPr lang="en-US" sz="2000" dirty="0" smtClean="0"/>
              <a:t> information tab of the item which is a supplement.</a:t>
            </a:r>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5" name="Picture 4"/>
          <p:cNvPicPr>
            <a:picLocks noChangeAspect="1"/>
          </p:cNvPicPr>
          <p:nvPr/>
        </p:nvPicPr>
        <p:blipFill>
          <a:blip r:embed="rId4"/>
          <a:stretch>
            <a:fillRect/>
          </a:stretch>
        </p:blipFill>
        <p:spPr>
          <a:xfrm>
            <a:off x="458015" y="4941168"/>
            <a:ext cx="7331724" cy="1152128"/>
          </a:xfrm>
          <a:prstGeom prst="rect">
            <a:avLst/>
          </a:prstGeom>
          <a:ln>
            <a:solidFill>
              <a:schemeClr val="tx1"/>
            </a:solidFill>
          </a:ln>
        </p:spPr>
      </p:pic>
      <p:sp>
        <p:nvSpPr>
          <p:cNvPr id="7" name="Rectangle 6"/>
          <p:cNvSpPr/>
          <p:nvPr/>
        </p:nvSpPr>
        <p:spPr bwMode="auto">
          <a:xfrm>
            <a:off x="899592" y="5301208"/>
            <a:ext cx="79208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1979712" y="2859993"/>
            <a:ext cx="79208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6948264" y="2859993"/>
            <a:ext cx="151216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5436096" y="5373216"/>
            <a:ext cx="648072"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bwMode="auto">
          <a:xfrm flipH="1">
            <a:off x="1464346" y="3220033"/>
            <a:ext cx="731390" cy="208117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p:cNvCxnSpPr/>
          <p:nvPr/>
        </p:nvCxnSpPr>
        <p:spPr bwMode="auto">
          <a:xfrm flipH="1">
            <a:off x="6084168" y="3220033"/>
            <a:ext cx="1440160" cy="215318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33720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2473449"/>
            <a:ext cx="8391525" cy="1171575"/>
          </a:xfrm>
          <a:prstGeom prst="rect">
            <a:avLst/>
          </a:prstGeom>
          <a:ln>
            <a:solidFill>
              <a:schemeClr val="tx1"/>
            </a:solidFill>
          </a:ln>
        </p:spPr>
      </p:pic>
      <p:sp>
        <p:nvSpPr>
          <p:cNvPr id="6" name="Content Placeholder 2"/>
          <p:cNvSpPr>
            <a:spLocks noGrp="1"/>
          </p:cNvSpPr>
          <p:nvPr>
            <p:ph idx="1"/>
          </p:nvPr>
        </p:nvSpPr>
        <p:spPr>
          <a:xfrm>
            <a:off x="239006" y="931198"/>
            <a:ext cx="8568952" cy="1212677"/>
          </a:xfrm>
        </p:spPr>
        <p:txBody>
          <a:bodyPr/>
          <a:lstStyle/>
          <a:p>
            <a:pPr marL="342900" indent="-342900">
              <a:buFont typeface="Arial" pitchFamily="34" charset="0"/>
              <a:buChar char="•"/>
            </a:pPr>
            <a:r>
              <a:rPr lang="en-US" sz="2000" dirty="0" smtClean="0"/>
              <a:t>Note that each item is linked to a specific 85X field</a:t>
            </a:r>
          </a:p>
          <a:p>
            <a:pPr marL="342900" indent="-342900">
              <a:buFont typeface="Arial" pitchFamily="34" charset="0"/>
              <a:buChar char="•"/>
            </a:pPr>
            <a:r>
              <a:rPr lang="en-US" sz="2000" dirty="0" smtClean="0"/>
              <a:t>This is the “pattern information” in the </a:t>
            </a:r>
            <a:r>
              <a:rPr lang="en-US" sz="2000" dirty="0" err="1" smtClean="0"/>
              <a:t>enum</a:t>
            </a:r>
            <a:r>
              <a:rPr lang="en-US" sz="2000" dirty="0" smtClean="0"/>
              <a:t>/</a:t>
            </a:r>
            <a:r>
              <a:rPr lang="en-US" sz="2000" dirty="0" err="1" smtClean="0"/>
              <a:t>chron</a:t>
            </a:r>
            <a:r>
              <a:rPr lang="en-US" sz="2000" dirty="0" smtClean="0"/>
              <a:t> information tab of the item which is a basic unit.</a:t>
            </a:r>
          </a:p>
        </p:txBody>
      </p:sp>
      <p:sp>
        <p:nvSpPr>
          <p:cNvPr id="2" name="Title 1"/>
          <p:cNvSpPr>
            <a:spLocks noGrp="1"/>
          </p:cNvSpPr>
          <p:nvPr>
            <p:ph type="title" idx="4294967295"/>
          </p:nvPr>
        </p:nvSpPr>
        <p:spPr>
          <a:xfrm>
            <a:off x="457200" y="120786"/>
            <a:ext cx="8229600" cy="533400"/>
          </a:xfrm>
        </p:spPr>
        <p:txBody>
          <a:bodyPr/>
          <a:lstStyle/>
          <a:p>
            <a:r>
              <a:rPr lang="en-US" dirty="0" smtClean="0"/>
              <a:t>Opening the predicted items</a:t>
            </a:r>
            <a:endParaRPr lang="en-US" dirty="0"/>
          </a:p>
        </p:txBody>
      </p:sp>
      <p:pic>
        <p:nvPicPr>
          <p:cNvPr id="5" name="Picture 4"/>
          <p:cNvPicPr>
            <a:picLocks noChangeAspect="1"/>
          </p:cNvPicPr>
          <p:nvPr/>
        </p:nvPicPr>
        <p:blipFill>
          <a:blip r:embed="rId4"/>
          <a:stretch>
            <a:fillRect/>
          </a:stretch>
        </p:blipFill>
        <p:spPr>
          <a:xfrm>
            <a:off x="458015" y="4941168"/>
            <a:ext cx="7331724" cy="1152128"/>
          </a:xfrm>
          <a:prstGeom prst="rect">
            <a:avLst/>
          </a:prstGeom>
          <a:ln>
            <a:solidFill>
              <a:schemeClr val="tx1"/>
            </a:solidFill>
          </a:ln>
        </p:spPr>
      </p:pic>
      <p:sp>
        <p:nvSpPr>
          <p:cNvPr id="7" name="Rectangle 6"/>
          <p:cNvSpPr/>
          <p:nvPr/>
        </p:nvSpPr>
        <p:spPr bwMode="auto">
          <a:xfrm>
            <a:off x="899592" y="5013176"/>
            <a:ext cx="79208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1979712" y="2859993"/>
            <a:ext cx="79208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6948264" y="2859993"/>
            <a:ext cx="151216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6948264" y="4970046"/>
            <a:ext cx="648072"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bwMode="auto">
          <a:xfrm flipH="1">
            <a:off x="1403648" y="3220033"/>
            <a:ext cx="792088" cy="179314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p:cNvCxnSpPr>
            <a:endCxn id="13" idx="0"/>
          </p:cNvCxnSpPr>
          <p:nvPr/>
        </p:nvCxnSpPr>
        <p:spPr bwMode="auto">
          <a:xfrm flipH="1">
            <a:off x="7272300" y="3220033"/>
            <a:ext cx="252028" cy="17500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18406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Our sample serial</a:t>
            </a:r>
          </a:p>
          <a:p>
            <a:pPr marL="342900" indent="-342900">
              <a:buFont typeface="Arial" pitchFamily="34" charset="0"/>
              <a:buChar char="•"/>
            </a:pPr>
            <a:r>
              <a:rPr lang="en-US" sz="2300" dirty="0" smtClean="0"/>
              <a:t>Creating the multi level serial prediction pattern</a:t>
            </a:r>
            <a:endParaRPr lang="en-ZA" sz="2300" dirty="0" smtClean="0"/>
          </a:p>
          <a:p>
            <a:pPr marL="342900" indent="-342900">
              <a:buFont typeface="Arial" pitchFamily="34" charset="0"/>
              <a:buChar char="•"/>
            </a:pPr>
            <a:r>
              <a:rPr lang="en-ZA" sz="2300" dirty="0" smtClean="0"/>
              <a:t>Opening the predicted items</a:t>
            </a:r>
          </a:p>
          <a:p>
            <a:pPr marL="342900" indent="-342900">
              <a:buFont typeface="Arial" pitchFamily="34" charset="0"/>
              <a:buChar char="•"/>
            </a:pPr>
            <a:r>
              <a:rPr lang="en-US" sz="2300" b="1" dirty="0" smtClean="0"/>
              <a:t>Receiving and summary holdings creation</a:t>
            </a:r>
          </a:p>
          <a:p>
            <a:pPr marL="342900" indent="-342900">
              <a:buFont typeface="Arial" pitchFamily="34" charset="0"/>
              <a:buChar char="•"/>
            </a:pPr>
            <a:r>
              <a:rPr lang="en-US" sz="2400" dirty="0" smtClean="0"/>
              <a:t>Summary</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1894221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20179"/>
            <a:ext cx="8568952" cy="4525045"/>
          </a:xfrm>
        </p:spPr>
        <p:txBody>
          <a:bodyPr/>
          <a:lstStyle/>
          <a:p>
            <a:pPr marL="342900" indent="-342900">
              <a:buFont typeface="Arial" pitchFamily="34" charset="0"/>
              <a:buChar char="•"/>
            </a:pPr>
            <a:r>
              <a:rPr lang="en-US" sz="2300" dirty="0" smtClean="0"/>
              <a:t>Alma allows for the automatic creation of holding summary fields.</a:t>
            </a:r>
          </a:p>
          <a:p>
            <a:pPr marL="342900" indent="-342900">
              <a:buFont typeface="Arial" pitchFamily="34" charset="0"/>
              <a:buChar char="•"/>
            </a:pPr>
            <a:r>
              <a:rPr lang="en-US" sz="2300" dirty="0" smtClean="0"/>
              <a:t>This includes </a:t>
            </a:r>
          </a:p>
          <a:p>
            <a:pPr marL="457200" indent="-457200">
              <a:buFont typeface="+mj-lt"/>
              <a:buAutoNum type="arabicPeriod"/>
            </a:pPr>
            <a:r>
              <a:rPr lang="en-US" sz="2300" dirty="0" smtClean="0"/>
              <a:t>The 863-865 </a:t>
            </a:r>
            <a:r>
              <a:rPr lang="en-US" sz="2400" dirty="0" smtClean="0"/>
              <a:t>Enumeration </a:t>
            </a:r>
            <a:r>
              <a:rPr lang="en-US" sz="2400" dirty="0"/>
              <a:t>and </a:t>
            </a:r>
            <a:r>
              <a:rPr lang="en-US" sz="2400" dirty="0" smtClean="0"/>
              <a:t>Chronology fields</a:t>
            </a:r>
          </a:p>
          <a:p>
            <a:pPr marL="457200" indent="-457200">
              <a:buFont typeface="+mj-lt"/>
              <a:buAutoNum type="arabicPeriod"/>
            </a:pPr>
            <a:r>
              <a:rPr lang="en-US" sz="2300" dirty="0" smtClean="0"/>
              <a:t>The 866-868 </a:t>
            </a:r>
            <a:r>
              <a:rPr lang="en-US" sz="2400" dirty="0"/>
              <a:t>Textual </a:t>
            </a:r>
            <a:r>
              <a:rPr lang="en-US" sz="2400" dirty="0" smtClean="0"/>
              <a:t>Holdings fields</a:t>
            </a:r>
            <a:r>
              <a:rPr lang="en-US" sz="2300" dirty="0" smtClean="0"/>
              <a:t> </a:t>
            </a:r>
          </a:p>
          <a:p>
            <a:pPr marL="457200" indent="-457200">
              <a:buFont typeface="+mj-lt"/>
              <a:buAutoNum type="arabicPeriod"/>
            </a:pPr>
            <a:endParaRPr lang="en-US" sz="2300" dirty="0"/>
          </a:p>
          <a:p>
            <a:pPr marL="457200" indent="-457200">
              <a:buFont typeface="Arial" panose="020B0604020202020204" pitchFamily="34" charset="0"/>
              <a:buChar char="•"/>
            </a:pPr>
            <a:r>
              <a:rPr lang="en-US" sz="2300" dirty="0" smtClean="0"/>
              <a:t>For details </a:t>
            </a:r>
            <a:r>
              <a:rPr lang="en-US" sz="2300" dirty="0"/>
              <a:t>see presentation </a:t>
            </a:r>
            <a:r>
              <a:rPr lang="en-US" sz="2300" dirty="0" smtClean="0"/>
              <a:t>“Serials </a:t>
            </a:r>
            <a:r>
              <a:rPr lang="en-US" sz="2300" dirty="0"/>
              <a:t>- Automation tasks for summary holdings.pptx” at </a:t>
            </a:r>
            <a:r>
              <a:rPr lang="en-US" sz="2300" dirty="0">
                <a:hlinkClick r:id="rId3"/>
              </a:rPr>
              <a:t>https://knowledge.exlibrisgroup.com/@api/deki/files/51922/Serials_-_</a:t>
            </a:r>
            <a:r>
              <a:rPr lang="en-US" sz="2300" dirty="0" smtClean="0">
                <a:hlinkClick r:id="rId3"/>
              </a:rPr>
              <a:t>Automation_tasks_for_summary_holdings.pptx</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Receiving and summary holdings creation</a:t>
            </a:r>
            <a:endParaRPr lang="en-US" dirty="0"/>
          </a:p>
        </p:txBody>
      </p:sp>
    </p:spTree>
    <p:extLst>
      <p:ext uri="{BB962C8B-B14F-4D97-AF65-F5344CB8AC3E}">
        <p14:creationId xmlns:p14="http://schemas.microsoft.com/office/powerpoint/2010/main" val="3762121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827531"/>
            <a:ext cx="8568952" cy="852637"/>
          </a:xfrm>
        </p:spPr>
        <p:txBody>
          <a:bodyPr/>
          <a:lstStyle/>
          <a:p>
            <a:pPr marL="342900" indent="-342900">
              <a:buFont typeface="Arial" pitchFamily="34" charset="0"/>
              <a:buChar char="•"/>
            </a:pPr>
            <a:r>
              <a:rPr lang="en-US" sz="2300" dirty="0" smtClean="0"/>
              <a:t>In our example: At this time all of volume 10 arrived, and from volume 11 issues 1 and 2 arrived.</a:t>
            </a:r>
            <a:endParaRPr lang="en-US" sz="2000" dirty="0"/>
          </a:p>
        </p:txBody>
      </p:sp>
      <p:sp>
        <p:nvSpPr>
          <p:cNvPr id="2" name="Title 1"/>
          <p:cNvSpPr>
            <a:spLocks noGrp="1"/>
          </p:cNvSpPr>
          <p:nvPr>
            <p:ph type="title" idx="4294967295"/>
          </p:nvPr>
        </p:nvSpPr>
        <p:spPr>
          <a:xfrm>
            <a:off x="457200" y="120786"/>
            <a:ext cx="8229600" cy="533400"/>
          </a:xfrm>
        </p:spPr>
        <p:txBody>
          <a:bodyPr/>
          <a:lstStyle/>
          <a:p>
            <a:r>
              <a:rPr lang="en-US" dirty="0" smtClean="0"/>
              <a:t>Receiving and summary holdings creation</a:t>
            </a:r>
            <a:endParaRPr lang="en-US" dirty="0"/>
          </a:p>
        </p:txBody>
      </p:sp>
      <p:pic>
        <p:nvPicPr>
          <p:cNvPr id="4" name="Picture 3"/>
          <p:cNvPicPr>
            <a:picLocks noChangeAspect="1"/>
          </p:cNvPicPr>
          <p:nvPr/>
        </p:nvPicPr>
        <p:blipFill>
          <a:blip r:embed="rId3"/>
          <a:stretch>
            <a:fillRect/>
          </a:stretch>
        </p:blipFill>
        <p:spPr>
          <a:xfrm>
            <a:off x="91440" y="1662777"/>
            <a:ext cx="8961120" cy="4619797"/>
          </a:xfrm>
          <a:prstGeom prst="rect">
            <a:avLst/>
          </a:prstGeom>
          <a:ln>
            <a:solidFill>
              <a:schemeClr val="tx1"/>
            </a:solidFill>
          </a:ln>
        </p:spPr>
      </p:pic>
      <p:sp>
        <p:nvSpPr>
          <p:cNvPr id="5" name="Rectangle 4"/>
          <p:cNvSpPr/>
          <p:nvPr/>
        </p:nvSpPr>
        <p:spPr bwMode="auto">
          <a:xfrm>
            <a:off x="7740352" y="3789040"/>
            <a:ext cx="720080" cy="2448272"/>
          </a:xfrm>
          <a:prstGeom prst="rect">
            <a:avLst/>
          </a:prstGeom>
          <a:noFill/>
          <a:ln w="2857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7020272" y="2515414"/>
            <a:ext cx="720080" cy="12283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4067944" y="3784639"/>
            <a:ext cx="1368152" cy="2448272"/>
          </a:xfrm>
          <a:prstGeom prst="rect">
            <a:avLst/>
          </a:prstGeom>
          <a:noFill/>
          <a:ln w="2857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4067944" y="2531350"/>
            <a:ext cx="1368152" cy="12283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96338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8610" y="1340768"/>
            <a:ext cx="3457575" cy="5153025"/>
          </a:xfrm>
          <a:prstGeom prst="rect">
            <a:avLst/>
          </a:prstGeom>
          <a:ln>
            <a:solidFill>
              <a:schemeClr val="tx1"/>
            </a:solidFill>
          </a:ln>
        </p:spPr>
      </p:pic>
      <p:sp>
        <p:nvSpPr>
          <p:cNvPr id="6" name="Content Placeholder 2"/>
          <p:cNvSpPr>
            <a:spLocks noGrp="1"/>
          </p:cNvSpPr>
          <p:nvPr>
            <p:ph idx="1"/>
          </p:nvPr>
        </p:nvSpPr>
        <p:spPr>
          <a:xfrm>
            <a:off x="251519" y="880081"/>
            <a:ext cx="8810481" cy="708621"/>
          </a:xfrm>
        </p:spPr>
        <p:txBody>
          <a:bodyPr/>
          <a:lstStyle/>
          <a:p>
            <a:pPr marL="342900" indent="-342900">
              <a:buFont typeface="Arial" pitchFamily="34" charset="0"/>
              <a:buChar char="•"/>
            </a:pPr>
            <a:r>
              <a:rPr lang="en-US" sz="1600" dirty="0" smtClean="0"/>
              <a:t>The holdings record is updated with summary holdings fields when saved</a:t>
            </a:r>
            <a:endParaRPr lang="en-US" sz="1400" dirty="0"/>
          </a:p>
        </p:txBody>
      </p:sp>
      <p:sp>
        <p:nvSpPr>
          <p:cNvPr id="2" name="Title 1"/>
          <p:cNvSpPr>
            <a:spLocks noGrp="1"/>
          </p:cNvSpPr>
          <p:nvPr>
            <p:ph type="title" idx="4294967295"/>
          </p:nvPr>
        </p:nvSpPr>
        <p:spPr>
          <a:xfrm>
            <a:off x="457200" y="120786"/>
            <a:ext cx="8229600" cy="533400"/>
          </a:xfrm>
        </p:spPr>
        <p:txBody>
          <a:bodyPr/>
          <a:lstStyle/>
          <a:p>
            <a:r>
              <a:rPr lang="en-US" dirty="0" smtClean="0"/>
              <a:t>Receiving and summary holdings creation</a:t>
            </a:r>
            <a:endParaRPr lang="en-US" dirty="0"/>
          </a:p>
        </p:txBody>
      </p:sp>
      <p:sp>
        <p:nvSpPr>
          <p:cNvPr id="8" name="Rectangle 7"/>
          <p:cNvSpPr/>
          <p:nvPr/>
        </p:nvSpPr>
        <p:spPr bwMode="auto">
          <a:xfrm>
            <a:off x="315615" y="3717032"/>
            <a:ext cx="2808312" cy="64807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315615" y="4457340"/>
            <a:ext cx="2808312" cy="26780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315615" y="4819711"/>
            <a:ext cx="2808312" cy="26780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315615" y="5142582"/>
            <a:ext cx="2808312" cy="64807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315615" y="5833307"/>
            <a:ext cx="2808312" cy="26780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bwMode="auto">
          <a:xfrm>
            <a:off x="315615" y="6195678"/>
            <a:ext cx="2808312" cy="26780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3851920" y="1484606"/>
            <a:ext cx="3240360" cy="523220"/>
          </a:xfrm>
          <a:prstGeom prst="rect">
            <a:avLst/>
          </a:prstGeom>
          <a:solidFill>
            <a:schemeClr val="bg1"/>
          </a:solidFill>
          <a:ln w="28575">
            <a:solidFill>
              <a:schemeClr val="tx1"/>
            </a:solidFill>
          </a:ln>
        </p:spPr>
        <p:txBody>
          <a:bodyPr wrap="square" rtlCol="0">
            <a:spAutoFit/>
          </a:bodyPr>
          <a:lstStyle/>
          <a:p>
            <a:r>
              <a:rPr lang="en-US" sz="1400" dirty="0"/>
              <a:t>863 Enumeration and Chronology - Basic Bibliographic Unit</a:t>
            </a:r>
          </a:p>
        </p:txBody>
      </p:sp>
      <p:cxnSp>
        <p:nvCxnSpPr>
          <p:cNvPr id="18" name="Straight Arrow Connector 17"/>
          <p:cNvCxnSpPr>
            <a:endCxn id="8" idx="3"/>
          </p:cNvCxnSpPr>
          <p:nvPr/>
        </p:nvCxnSpPr>
        <p:spPr bwMode="auto">
          <a:xfrm flipH="1">
            <a:off x="3123927" y="2007826"/>
            <a:ext cx="752506" cy="203324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2" name="TextBox 21"/>
          <p:cNvSpPr txBox="1"/>
          <p:nvPr/>
        </p:nvSpPr>
        <p:spPr>
          <a:xfrm>
            <a:off x="4217418" y="2180754"/>
            <a:ext cx="3240360" cy="523220"/>
          </a:xfrm>
          <a:prstGeom prst="rect">
            <a:avLst/>
          </a:prstGeom>
          <a:solidFill>
            <a:schemeClr val="bg1"/>
          </a:solidFill>
          <a:ln w="28575">
            <a:solidFill>
              <a:schemeClr val="tx1"/>
            </a:solidFill>
          </a:ln>
        </p:spPr>
        <p:txBody>
          <a:bodyPr wrap="square" rtlCol="0">
            <a:spAutoFit/>
          </a:bodyPr>
          <a:lstStyle/>
          <a:p>
            <a:r>
              <a:rPr lang="en-US" sz="1400" dirty="0"/>
              <a:t>864 Enumeration and Chronology - Supplementary Material</a:t>
            </a:r>
          </a:p>
        </p:txBody>
      </p:sp>
      <p:cxnSp>
        <p:nvCxnSpPr>
          <p:cNvPr id="23" name="Straight Arrow Connector 22"/>
          <p:cNvCxnSpPr/>
          <p:nvPr/>
        </p:nvCxnSpPr>
        <p:spPr bwMode="auto">
          <a:xfrm flipH="1">
            <a:off x="3123929" y="2688560"/>
            <a:ext cx="1093490" cy="190268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5" name="TextBox 24"/>
          <p:cNvSpPr txBox="1"/>
          <p:nvPr/>
        </p:nvSpPr>
        <p:spPr>
          <a:xfrm>
            <a:off x="4888181" y="2936249"/>
            <a:ext cx="3240360" cy="523220"/>
          </a:xfrm>
          <a:prstGeom prst="rect">
            <a:avLst/>
          </a:prstGeom>
          <a:solidFill>
            <a:schemeClr val="bg1"/>
          </a:solidFill>
          <a:ln w="28575">
            <a:solidFill>
              <a:schemeClr val="tx1"/>
            </a:solidFill>
          </a:ln>
        </p:spPr>
        <p:txBody>
          <a:bodyPr wrap="square" rtlCol="0">
            <a:spAutoFit/>
          </a:bodyPr>
          <a:lstStyle/>
          <a:p>
            <a:r>
              <a:rPr lang="en-US" sz="1400" dirty="0"/>
              <a:t>865 Enumeration and Chronology - Indexes</a:t>
            </a:r>
          </a:p>
        </p:txBody>
      </p:sp>
      <p:cxnSp>
        <p:nvCxnSpPr>
          <p:cNvPr id="26" name="Straight Arrow Connector 25"/>
          <p:cNvCxnSpPr>
            <a:endCxn id="13" idx="3"/>
          </p:cNvCxnSpPr>
          <p:nvPr/>
        </p:nvCxnSpPr>
        <p:spPr bwMode="auto">
          <a:xfrm flipH="1">
            <a:off x="3123927" y="3473524"/>
            <a:ext cx="1764254" cy="148008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8" name="TextBox 27"/>
          <p:cNvSpPr txBox="1"/>
          <p:nvPr/>
        </p:nvSpPr>
        <p:spPr>
          <a:xfrm>
            <a:off x="5058429" y="3691744"/>
            <a:ext cx="3240360" cy="523220"/>
          </a:xfrm>
          <a:prstGeom prst="rect">
            <a:avLst/>
          </a:prstGeom>
          <a:solidFill>
            <a:schemeClr val="bg1"/>
          </a:solidFill>
          <a:ln w="28575">
            <a:solidFill>
              <a:schemeClr val="tx1"/>
            </a:solidFill>
          </a:ln>
        </p:spPr>
        <p:txBody>
          <a:bodyPr wrap="square" rtlCol="0">
            <a:spAutoFit/>
          </a:bodyPr>
          <a:lstStyle/>
          <a:p>
            <a:r>
              <a:rPr lang="en-US" sz="1400" dirty="0"/>
              <a:t>866 Textual Holdings - Basic Bibliographic Unit </a:t>
            </a:r>
          </a:p>
        </p:txBody>
      </p:sp>
      <p:cxnSp>
        <p:nvCxnSpPr>
          <p:cNvPr id="29" name="Straight Arrow Connector 28"/>
          <p:cNvCxnSpPr>
            <a:endCxn id="14" idx="3"/>
          </p:cNvCxnSpPr>
          <p:nvPr/>
        </p:nvCxnSpPr>
        <p:spPr bwMode="auto">
          <a:xfrm flipH="1">
            <a:off x="3123927" y="4198464"/>
            <a:ext cx="1934502" cy="126815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30" name="TextBox 29"/>
          <p:cNvSpPr txBox="1"/>
          <p:nvPr/>
        </p:nvSpPr>
        <p:spPr>
          <a:xfrm>
            <a:off x="5466602" y="4384025"/>
            <a:ext cx="3240360" cy="523220"/>
          </a:xfrm>
          <a:prstGeom prst="rect">
            <a:avLst/>
          </a:prstGeom>
          <a:solidFill>
            <a:schemeClr val="bg1"/>
          </a:solidFill>
          <a:ln w="28575">
            <a:solidFill>
              <a:schemeClr val="tx1"/>
            </a:solidFill>
          </a:ln>
        </p:spPr>
        <p:txBody>
          <a:bodyPr wrap="square" rtlCol="0">
            <a:spAutoFit/>
          </a:bodyPr>
          <a:lstStyle/>
          <a:p>
            <a:r>
              <a:rPr lang="en-US" sz="1400" dirty="0"/>
              <a:t>867 Textual Holdings - Supplementary Material</a:t>
            </a:r>
          </a:p>
        </p:txBody>
      </p:sp>
      <p:cxnSp>
        <p:nvCxnSpPr>
          <p:cNvPr id="31" name="Straight Arrow Connector 30"/>
          <p:cNvCxnSpPr>
            <a:endCxn id="15" idx="3"/>
          </p:cNvCxnSpPr>
          <p:nvPr/>
        </p:nvCxnSpPr>
        <p:spPr bwMode="auto">
          <a:xfrm flipH="1">
            <a:off x="3123927" y="4894772"/>
            <a:ext cx="2342675" cy="1072437"/>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32" name="TextBox 31"/>
          <p:cNvSpPr txBox="1"/>
          <p:nvPr/>
        </p:nvSpPr>
        <p:spPr>
          <a:xfrm>
            <a:off x="5837598" y="5054372"/>
            <a:ext cx="3240360" cy="307777"/>
          </a:xfrm>
          <a:prstGeom prst="rect">
            <a:avLst/>
          </a:prstGeom>
          <a:solidFill>
            <a:schemeClr val="bg1"/>
          </a:solidFill>
          <a:ln w="28575">
            <a:solidFill>
              <a:schemeClr val="tx1"/>
            </a:solidFill>
          </a:ln>
        </p:spPr>
        <p:txBody>
          <a:bodyPr wrap="square" rtlCol="0">
            <a:spAutoFit/>
          </a:bodyPr>
          <a:lstStyle/>
          <a:p>
            <a:r>
              <a:rPr lang="en-US" sz="1400" dirty="0"/>
              <a:t>868 Textual Holdings - Indexes</a:t>
            </a:r>
          </a:p>
        </p:txBody>
      </p:sp>
      <p:cxnSp>
        <p:nvCxnSpPr>
          <p:cNvPr id="33" name="Straight Arrow Connector 32"/>
          <p:cNvCxnSpPr>
            <a:endCxn id="16" idx="3"/>
          </p:cNvCxnSpPr>
          <p:nvPr/>
        </p:nvCxnSpPr>
        <p:spPr bwMode="auto">
          <a:xfrm flipH="1">
            <a:off x="3123927" y="5376204"/>
            <a:ext cx="2713673" cy="95337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54654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4991" y="2445479"/>
            <a:ext cx="3115110" cy="1428949"/>
          </a:xfrm>
          <a:prstGeom prst="rect">
            <a:avLst/>
          </a:prstGeom>
          <a:ln>
            <a:solidFill>
              <a:schemeClr val="tx1"/>
            </a:solidFill>
          </a:ln>
        </p:spPr>
      </p:pic>
      <p:sp>
        <p:nvSpPr>
          <p:cNvPr id="6" name="Content Placeholder 2"/>
          <p:cNvSpPr>
            <a:spLocks noGrp="1"/>
          </p:cNvSpPr>
          <p:nvPr>
            <p:ph idx="1"/>
          </p:nvPr>
        </p:nvSpPr>
        <p:spPr>
          <a:xfrm>
            <a:off x="251519" y="880081"/>
            <a:ext cx="8810481" cy="708621"/>
          </a:xfrm>
        </p:spPr>
        <p:txBody>
          <a:bodyPr/>
          <a:lstStyle/>
          <a:p>
            <a:pPr marL="342900" indent="-342900">
              <a:buFont typeface="Arial" pitchFamily="34" charset="0"/>
              <a:buChar char="•"/>
            </a:pPr>
            <a:r>
              <a:rPr lang="en-US" sz="1600" dirty="0" smtClean="0"/>
              <a:t>The holdings record is updated with summary holdings fields when saved</a:t>
            </a:r>
            <a:endParaRPr lang="en-US" sz="1400" dirty="0"/>
          </a:p>
        </p:txBody>
      </p:sp>
      <p:sp>
        <p:nvSpPr>
          <p:cNvPr id="2" name="Title 1"/>
          <p:cNvSpPr>
            <a:spLocks noGrp="1"/>
          </p:cNvSpPr>
          <p:nvPr>
            <p:ph type="title" idx="4294967295"/>
          </p:nvPr>
        </p:nvSpPr>
        <p:spPr>
          <a:xfrm>
            <a:off x="457200" y="120786"/>
            <a:ext cx="8229600" cy="533400"/>
          </a:xfrm>
        </p:spPr>
        <p:txBody>
          <a:bodyPr/>
          <a:lstStyle/>
          <a:p>
            <a:r>
              <a:rPr lang="en-US" dirty="0" smtClean="0"/>
              <a:t>Receiving and summary holdings creation</a:t>
            </a:r>
            <a:endParaRPr lang="en-US" dirty="0"/>
          </a:p>
        </p:txBody>
      </p:sp>
      <p:sp>
        <p:nvSpPr>
          <p:cNvPr id="8" name="Rectangle 7"/>
          <p:cNvSpPr/>
          <p:nvPr/>
        </p:nvSpPr>
        <p:spPr bwMode="auto">
          <a:xfrm>
            <a:off x="251520" y="2543497"/>
            <a:ext cx="2808312" cy="64807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251519" y="3267732"/>
            <a:ext cx="2808312" cy="26780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4530621" y="1505544"/>
            <a:ext cx="3240360" cy="738664"/>
          </a:xfrm>
          <a:prstGeom prst="rect">
            <a:avLst/>
          </a:prstGeom>
          <a:solidFill>
            <a:schemeClr val="bg1"/>
          </a:solidFill>
          <a:ln w="28575">
            <a:solidFill>
              <a:schemeClr val="tx1"/>
            </a:solidFill>
          </a:ln>
        </p:spPr>
        <p:txBody>
          <a:bodyPr wrap="square" rtlCol="0">
            <a:spAutoFit/>
          </a:bodyPr>
          <a:lstStyle/>
          <a:p>
            <a:r>
              <a:rPr lang="en-US" sz="1400" dirty="0" smtClean="0"/>
              <a:t>This means that all of vol. 10 has arrived, and from volume 11 issues 1 and 2 have arrived.</a:t>
            </a:r>
            <a:endParaRPr lang="en-US" sz="1400" dirty="0"/>
          </a:p>
        </p:txBody>
      </p:sp>
      <p:cxnSp>
        <p:nvCxnSpPr>
          <p:cNvPr id="18" name="Straight Arrow Connector 17"/>
          <p:cNvCxnSpPr/>
          <p:nvPr/>
        </p:nvCxnSpPr>
        <p:spPr bwMode="auto">
          <a:xfrm flipH="1">
            <a:off x="3104044" y="2244208"/>
            <a:ext cx="1395948" cy="57240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3" name="Straight Arrow Connector 22"/>
          <p:cNvCxnSpPr>
            <a:endCxn id="27" idx="3"/>
          </p:cNvCxnSpPr>
          <p:nvPr/>
        </p:nvCxnSpPr>
        <p:spPr bwMode="auto">
          <a:xfrm flipH="1" flipV="1">
            <a:off x="3059832" y="3740526"/>
            <a:ext cx="1476419" cy="109608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5" name="TextBox 24"/>
          <p:cNvSpPr txBox="1"/>
          <p:nvPr/>
        </p:nvSpPr>
        <p:spPr>
          <a:xfrm>
            <a:off x="5036358" y="3138697"/>
            <a:ext cx="3240360" cy="523220"/>
          </a:xfrm>
          <a:prstGeom prst="rect">
            <a:avLst/>
          </a:prstGeom>
          <a:solidFill>
            <a:schemeClr val="bg1"/>
          </a:solidFill>
          <a:ln w="28575">
            <a:solidFill>
              <a:schemeClr val="tx1"/>
            </a:solidFill>
          </a:ln>
        </p:spPr>
        <p:txBody>
          <a:bodyPr wrap="square" rtlCol="0">
            <a:spAutoFit/>
          </a:bodyPr>
          <a:lstStyle/>
          <a:p>
            <a:r>
              <a:rPr lang="en-US" sz="1400" dirty="0" smtClean="0"/>
              <a:t>This means that the supplement to volume 10 has arrived</a:t>
            </a:r>
            <a:endParaRPr lang="en-US" sz="1400" dirty="0"/>
          </a:p>
        </p:txBody>
      </p:sp>
      <p:cxnSp>
        <p:nvCxnSpPr>
          <p:cNvPr id="26" name="Straight Arrow Connector 25"/>
          <p:cNvCxnSpPr>
            <a:stCxn id="25" idx="1"/>
          </p:cNvCxnSpPr>
          <p:nvPr/>
        </p:nvCxnSpPr>
        <p:spPr bwMode="auto">
          <a:xfrm flipH="1">
            <a:off x="3152109" y="3400307"/>
            <a:ext cx="1884249"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8" name="TextBox 27"/>
          <p:cNvSpPr txBox="1"/>
          <p:nvPr/>
        </p:nvSpPr>
        <p:spPr>
          <a:xfrm>
            <a:off x="4572000" y="4869160"/>
            <a:ext cx="3240360" cy="523220"/>
          </a:xfrm>
          <a:prstGeom prst="rect">
            <a:avLst/>
          </a:prstGeom>
          <a:solidFill>
            <a:schemeClr val="bg1"/>
          </a:solidFill>
          <a:ln w="28575">
            <a:solidFill>
              <a:schemeClr val="tx1"/>
            </a:solidFill>
          </a:ln>
        </p:spPr>
        <p:txBody>
          <a:bodyPr wrap="square" rtlCol="0">
            <a:spAutoFit/>
          </a:bodyPr>
          <a:lstStyle/>
          <a:p>
            <a:r>
              <a:rPr lang="en-US" sz="1400" dirty="0"/>
              <a:t>This means </a:t>
            </a:r>
            <a:r>
              <a:rPr lang="en-US" sz="1400" dirty="0" smtClean="0"/>
              <a:t>that the index </a:t>
            </a:r>
            <a:r>
              <a:rPr lang="en-US" sz="1400" dirty="0"/>
              <a:t>to volume 10 has arrived</a:t>
            </a:r>
          </a:p>
        </p:txBody>
      </p:sp>
      <p:sp>
        <p:nvSpPr>
          <p:cNvPr id="27" name="Rectangle 26"/>
          <p:cNvSpPr/>
          <p:nvPr/>
        </p:nvSpPr>
        <p:spPr bwMode="auto">
          <a:xfrm>
            <a:off x="251520" y="3606624"/>
            <a:ext cx="2808312" cy="26780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32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4678" y="2095874"/>
            <a:ext cx="8554644" cy="2810267"/>
          </a:xfrm>
          <a:prstGeom prst="rect">
            <a:avLst/>
          </a:prstGeom>
          <a:ln>
            <a:solidFill>
              <a:schemeClr val="tx1"/>
            </a:solidFill>
          </a:ln>
        </p:spPr>
      </p:pic>
      <p:sp>
        <p:nvSpPr>
          <p:cNvPr id="6" name="Content Placeholder 2"/>
          <p:cNvSpPr>
            <a:spLocks noGrp="1"/>
          </p:cNvSpPr>
          <p:nvPr>
            <p:ph idx="1"/>
          </p:nvPr>
        </p:nvSpPr>
        <p:spPr>
          <a:xfrm>
            <a:off x="251519" y="880081"/>
            <a:ext cx="8810481" cy="1036751"/>
          </a:xfrm>
        </p:spPr>
        <p:txBody>
          <a:bodyPr/>
          <a:lstStyle/>
          <a:p>
            <a:pPr marL="342900" indent="-342900">
              <a:buFont typeface="Arial" pitchFamily="34" charset="0"/>
              <a:buChar char="•"/>
            </a:pPr>
            <a:r>
              <a:rPr lang="en-US" sz="1600" dirty="0" smtClean="0"/>
              <a:t>The summary holdings field can be configured to display in the Primo GetIt tab</a:t>
            </a:r>
          </a:p>
          <a:p>
            <a:pPr marL="342900" indent="-342900">
              <a:buFont typeface="Arial" pitchFamily="34" charset="0"/>
              <a:buChar char="•"/>
            </a:pPr>
            <a:r>
              <a:rPr lang="en-US" sz="1600" dirty="0" smtClean="0"/>
              <a:t>This can aid the user in immediately identifying what is available in the library without needing to scroll though a list of items.</a:t>
            </a:r>
            <a:endParaRPr lang="en-US" sz="1400" dirty="0"/>
          </a:p>
        </p:txBody>
      </p:sp>
      <p:sp>
        <p:nvSpPr>
          <p:cNvPr id="2" name="Title 1"/>
          <p:cNvSpPr>
            <a:spLocks noGrp="1"/>
          </p:cNvSpPr>
          <p:nvPr>
            <p:ph type="title" idx="4294967295"/>
          </p:nvPr>
        </p:nvSpPr>
        <p:spPr>
          <a:xfrm>
            <a:off x="457200" y="120786"/>
            <a:ext cx="8229600" cy="533400"/>
          </a:xfrm>
        </p:spPr>
        <p:txBody>
          <a:bodyPr/>
          <a:lstStyle/>
          <a:p>
            <a:r>
              <a:rPr lang="en-US" dirty="0" smtClean="0"/>
              <a:t>Receiving and summary holdings creation</a:t>
            </a:r>
            <a:endParaRPr lang="en-US" dirty="0"/>
          </a:p>
        </p:txBody>
      </p:sp>
      <p:sp>
        <p:nvSpPr>
          <p:cNvPr id="8" name="Rectangle 7"/>
          <p:cNvSpPr/>
          <p:nvPr/>
        </p:nvSpPr>
        <p:spPr bwMode="auto">
          <a:xfrm>
            <a:off x="1187624" y="2996952"/>
            <a:ext cx="4032448"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4846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08720"/>
            <a:ext cx="8568952" cy="4896544"/>
          </a:xfrm>
        </p:spPr>
        <p:txBody>
          <a:bodyPr/>
          <a:lstStyle/>
          <a:p>
            <a:pPr marL="342900" indent="-342900">
              <a:buFont typeface="Arial" pitchFamily="34" charset="0"/>
              <a:buChar char="•"/>
            </a:pPr>
            <a:r>
              <a:rPr lang="en-US" sz="2000" dirty="0" smtClean="0"/>
              <a:t>For details regarding how serial prediction patterns are used in Alma </a:t>
            </a:r>
            <a:r>
              <a:rPr lang="en-US" sz="2000" dirty="0"/>
              <a:t>see presentation </a:t>
            </a:r>
            <a:r>
              <a:rPr lang="en-US" sz="2000" dirty="0" smtClean="0"/>
              <a:t>“Serials </a:t>
            </a:r>
            <a:r>
              <a:rPr lang="en-US" sz="2000" dirty="0"/>
              <a:t>- Prediction Patterns and Serial Check-in.pptx” at </a:t>
            </a:r>
            <a:r>
              <a:rPr lang="en-US" sz="2000" dirty="0">
                <a:hlinkClick r:id="rId3"/>
              </a:rPr>
              <a:t>https://knowledge.exlibrisgroup.com/@api/deki/files/51920/Serials_-_</a:t>
            </a:r>
            <a:r>
              <a:rPr lang="en-US" sz="2000" dirty="0" smtClean="0">
                <a:hlinkClick r:id="rId3"/>
              </a:rPr>
              <a:t>Prediction_Patterns_and_Serial_Check-in.pptx</a:t>
            </a:r>
            <a:r>
              <a:rPr lang="en-US" sz="2000" dirty="0" smtClean="0"/>
              <a:t/>
            </a:r>
            <a:br>
              <a:rPr lang="en-US" sz="2000" dirty="0" smtClean="0"/>
            </a:br>
            <a:endParaRPr lang="en-US" sz="2000" dirty="0" smtClean="0"/>
          </a:p>
          <a:p>
            <a:pPr marL="342900" indent="-342900">
              <a:buFont typeface="Arial" pitchFamily="34" charset="0"/>
              <a:buChar char="•"/>
            </a:pPr>
            <a:r>
              <a:rPr lang="en-US" sz="2000" dirty="0" smtClean="0"/>
              <a:t>See also </a:t>
            </a:r>
            <a:r>
              <a:rPr lang="en-US" sz="2000" dirty="0"/>
              <a:t>other presentations at </a:t>
            </a:r>
            <a:r>
              <a:rPr lang="en-US" sz="2000" dirty="0">
                <a:hlinkClick r:id="rId4"/>
              </a:rPr>
              <a:t>https://knowledge.exlibrisgroup.com/Alma/Training/Extended_Training/Presentations_and_Documents_-_</a:t>
            </a:r>
            <a:r>
              <a:rPr lang="en-US" sz="2000" dirty="0" smtClean="0">
                <a:hlinkClick r:id="rId4"/>
              </a:rPr>
              <a:t>Serials</a:t>
            </a:r>
            <a:r>
              <a:rPr lang="en-US" sz="2000" dirty="0" smtClean="0"/>
              <a:t> </a:t>
            </a:r>
            <a:br>
              <a:rPr lang="en-US" sz="2000" dirty="0" smtClean="0"/>
            </a:br>
            <a:endParaRPr lang="en-US" sz="2000" dirty="0" smtClean="0"/>
          </a:p>
          <a:p>
            <a:pPr marL="342900" indent="-342900">
              <a:buFont typeface="Arial" pitchFamily="34" charset="0"/>
              <a:buChar char="•"/>
            </a:pPr>
            <a:r>
              <a:rPr lang="en-US" sz="2000" dirty="0" smtClean="0"/>
              <a:t>This particular presentation here will focus exclusively on how one serials holdings record may have multi level prediction patterns, for example an 853, 854 and 855 field (or any combination thereof) </a:t>
            </a:r>
            <a:r>
              <a:rPr lang="en-US" sz="2000" b="1" dirty="0" smtClean="0">
                <a:solidFill>
                  <a:srgbClr val="FF0000"/>
                </a:solidFill>
              </a:rPr>
              <a:t>all in one record</a:t>
            </a:r>
            <a:r>
              <a:rPr lang="en-US" sz="2000" dirty="0" smtClean="0"/>
              <a:t>.</a:t>
            </a:r>
          </a:p>
        </p:txBody>
      </p:sp>
      <p:sp>
        <p:nvSpPr>
          <p:cNvPr id="5" name="Title 1"/>
          <p:cNvSpPr txBox="1">
            <a:spLocks/>
          </p:cNvSpPr>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mtClean="0"/>
              <a:t>Introduction</a:t>
            </a:r>
            <a:endParaRPr lang="en-US" dirty="0"/>
          </a:p>
        </p:txBody>
      </p:sp>
    </p:spTree>
    <p:extLst>
      <p:ext uri="{BB962C8B-B14F-4D97-AF65-F5344CB8AC3E}">
        <p14:creationId xmlns:p14="http://schemas.microsoft.com/office/powerpoint/2010/main" val="3458900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7482" y="1567296"/>
            <a:ext cx="7869035" cy="4837650"/>
          </a:xfrm>
          <a:prstGeom prst="rect">
            <a:avLst/>
          </a:prstGeom>
          <a:ln>
            <a:solidFill>
              <a:schemeClr val="tx1"/>
            </a:solidFill>
          </a:ln>
        </p:spPr>
      </p:pic>
      <p:sp>
        <p:nvSpPr>
          <p:cNvPr id="6" name="Content Placeholder 2"/>
          <p:cNvSpPr>
            <a:spLocks noGrp="1"/>
          </p:cNvSpPr>
          <p:nvPr>
            <p:ph idx="1"/>
          </p:nvPr>
        </p:nvSpPr>
        <p:spPr>
          <a:xfrm>
            <a:off x="251519" y="880081"/>
            <a:ext cx="8810481" cy="708621"/>
          </a:xfrm>
        </p:spPr>
        <p:txBody>
          <a:bodyPr/>
          <a:lstStyle/>
          <a:p>
            <a:pPr marL="342900" indent="-342900">
              <a:buFont typeface="Arial" pitchFamily="34" charset="0"/>
              <a:buChar char="•"/>
            </a:pPr>
            <a:r>
              <a:rPr lang="en-US" sz="1600" dirty="0" smtClean="0"/>
              <a:t>The summary holdings field can be configured to display in the Primo GetIt tab</a:t>
            </a:r>
            <a:endParaRPr lang="en-US" sz="1400" dirty="0"/>
          </a:p>
        </p:txBody>
      </p:sp>
      <p:sp>
        <p:nvSpPr>
          <p:cNvPr id="2" name="Title 1"/>
          <p:cNvSpPr>
            <a:spLocks noGrp="1"/>
          </p:cNvSpPr>
          <p:nvPr>
            <p:ph type="title" idx="4294967295"/>
          </p:nvPr>
        </p:nvSpPr>
        <p:spPr>
          <a:xfrm>
            <a:off x="457200" y="120786"/>
            <a:ext cx="8229600" cy="533400"/>
          </a:xfrm>
        </p:spPr>
        <p:txBody>
          <a:bodyPr/>
          <a:lstStyle/>
          <a:p>
            <a:r>
              <a:rPr lang="en-US" dirty="0" smtClean="0"/>
              <a:t>Receiving and summary holdings creation</a:t>
            </a:r>
            <a:endParaRPr lang="en-US" dirty="0"/>
          </a:p>
        </p:txBody>
      </p:sp>
      <p:sp>
        <p:nvSpPr>
          <p:cNvPr id="8" name="Rectangle 7"/>
          <p:cNvSpPr/>
          <p:nvPr/>
        </p:nvSpPr>
        <p:spPr bwMode="auto">
          <a:xfrm>
            <a:off x="1763687" y="2132856"/>
            <a:ext cx="2808312" cy="136815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036358" y="2333424"/>
            <a:ext cx="3240360" cy="307777"/>
          </a:xfrm>
          <a:prstGeom prst="rect">
            <a:avLst/>
          </a:prstGeom>
          <a:solidFill>
            <a:schemeClr val="bg1"/>
          </a:solidFill>
          <a:ln w="28575">
            <a:solidFill>
              <a:schemeClr val="tx1"/>
            </a:solidFill>
          </a:ln>
        </p:spPr>
        <p:txBody>
          <a:bodyPr wrap="square" rtlCol="0">
            <a:spAutoFit/>
          </a:bodyPr>
          <a:lstStyle/>
          <a:p>
            <a:r>
              <a:rPr lang="en-US" sz="1400" dirty="0" smtClean="0"/>
              <a:t>Coming from holdings 866 field</a:t>
            </a:r>
            <a:endParaRPr lang="en-US" sz="1400" dirty="0"/>
          </a:p>
        </p:txBody>
      </p:sp>
      <p:cxnSp>
        <p:nvCxnSpPr>
          <p:cNvPr id="9" name="Straight Arrow Connector 8"/>
          <p:cNvCxnSpPr/>
          <p:nvPr/>
        </p:nvCxnSpPr>
        <p:spPr bwMode="auto">
          <a:xfrm flipH="1">
            <a:off x="2965493" y="2530411"/>
            <a:ext cx="2070865"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0" name="TextBox 9"/>
          <p:cNvSpPr txBox="1"/>
          <p:nvPr/>
        </p:nvSpPr>
        <p:spPr>
          <a:xfrm>
            <a:off x="5036358" y="3138697"/>
            <a:ext cx="3240360" cy="307777"/>
          </a:xfrm>
          <a:prstGeom prst="rect">
            <a:avLst/>
          </a:prstGeom>
          <a:solidFill>
            <a:schemeClr val="bg1"/>
          </a:solidFill>
          <a:ln w="28575">
            <a:solidFill>
              <a:schemeClr val="tx1"/>
            </a:solidFill>
          </a:ln>
        </p:spPr>
        <p:txBody>
          <a:bodyPr wrap="square" rtlCol="0">
            <a:spAutoFit/>
          </a:bodyPr>
          <a:lstStyle/>
          <a:p>
            <a:r>
              <a:rPr lang="en-US" sz="1400" dirty="0"/>
              <a:t>Coming from holdings </a:t>
            </a:r>
            <a:r>
              <a:rPr lang="en-US" sz="1400" dirty="0" smtClean="0"/>
              <a:t>867 </a:t>
            </a:r>
            <a:r>
              <a:rPr lang="en-US" sz="1400" dirty="0"/>
              <a:t>field</a:t>
            </a:r>
          </a:p>
        </p:txBody>
      </p:sp>
      <p:cxnSp>
        <p:nvCxnSpPr>
          <p:cNvPr id="11" name="Straight Arrow Connector 10"/>
          <p:cNvCxnSpPr/>
          <p:nvPr/>
        </p:nvCxnSpPr>
        <p:spPr bwMode="auto">
          <a:xfrm flipH="1">
            <a:off x="2965493" y="3323558"/>
            <a:ext cx="2070865"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32602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7" name="Content Placeholder 2"/>
          <p:cNvSpPr txBox="1">
            <a:spLocks/>
          </p:cNvSpPr>
          <p:nvPr/>
        </p:nvSpPr>
        <p:spPr>
          <a:xfrm>
            <a:off x="1043608" y="1844824"/>
            <a:ext cx="777686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Our sample serial</a:t>
            </a:r>
          </a:p>
          <a:p>
            <a:pPr marL="342900" indent="-342900">
              <a:buFont typeface="Arial" pitchFamily="34" charset="0"/>
              <a:buChar char="•"/>
            </a:pPr>
            <a:r>
              <a:rPr lang="en-US" sz="2300" dirty="0" smtClean="0"/>
              <a:t>Creating the multi level serial prediction pattern</a:t>
            </a:r>
            <a:endParaRPr lang="en-ZA" sz="2300" dirty="0" smtClean="0"/>
          </a:p>
          <a:p>
            <a:pPr marL="342900" indent="-342900">
              <a:buFont typeface="Arial" pitchFamily="34" charset="0"/>
              <a:buChar char="•"/>
            </a:pPr>
            <a:r>
              <a:rPr lang="en-ZA" sz="2300" dirty="0" smtClean="0"/>
              <a:t>Opening the predicted items</a:t>
            </a:r>
          </a:p>
          <a:p>
            <a:pPr marL="342900" indent="-342900">
              <a:buFont typeface="Arial" pitchFamily="34" charset="0"/>
              <a:buChar char="•"/>
            </a:pPr>
            <a:r>
              <a:rPr lang="en-US" sz="2300" dirty="0" smtClean="0"/>
              <a:t>Receiving and summary holdings creation</a:t>
            </a:r>
          </a:p>
          <a:p>
            <a:pPr marL="342900" indent="-342900">
              <a:buFont typeface="Arial" pitchFamily="34" charset="0"/>
              <a:buChar char="•"/>
            </a:pPr>
            <a:r>
              <a:rPr lang="en-US" sz="2400" b="1" dirty="0" smtClean="0"/>
              <a:t>Summary</a:t>
            </a:r>
            <a:endParaRPr lang="en-US" sz="2300" b="1"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2410359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7"/>
            <a:ext cx="8568952" cy="4503319"/>
          </a:xfrm>
        </p:spPr>
        <p:txBody>
          <a:bodyPr/>
          <a:lstStyle/>
          <a:p>
            <a:pPr marL="342900" indent="-342900">
              <a:buFont typeface="Arial" pitchFamily="34" charset="0"/>
              <a:buChar char="•"/>
            </a:pPr>
            <a:r>
              <a:rPr lang="en-US" sz="2400" dirty="0"/>
              <a:t>One Alma Holdings record can contain </a:t>
            </a:r>
            <a:r>
              <a:rPr lang="en-US" sz="2400" dirty="0" smtClean="0"/>
              <a:t>multiple </a:t>
            </a:r>
            <a:r>
              <a:rPr lang="en-US" sz="2400" dirty="0"/>
              <a:t>predication pattern fields </a:t>
            </a:r>
            <a:r>
              <a:rPr lang="en-US" sz="2400" dirty="0" smtClean="0"/>
              <a:t>on multiple levels including</a:t>
            </a:r>
            <a:r>
              <a:rPr lang="en-US" sz="2400" dirty="0"/>
              <a:t>:</a:t>
            </a:r>
          </a:p>
          <a:p>
            <a:pPr marL="628650" lvl="1" indent="-342900">
              <a:buFont typeface="Arial" pitchFamily="34" charset="0"/>
              <a:buChar char="•"/>
            </a:pPr>
            <a:r>
              <a:rPr lang="en-US" sz="2400" dirty="0"/>
              <a:t>853 - Captions and Pattern - Basic Bibliographic Unit</a:t>
            </a:r>
          </a:p>
          <a:p>
            <a:pPr marL="628650" lvl="1" indent="-342900">
              <a:buFont typeface="Arial" pitchFamily="34" charset="0"/>
              <a:buChar char="•"/>
            </a:pPr>
            <a:r>
              <a:rPr lang="en-US" sz="2400" dirty="0"/>
              <a:t>854 - Captions and Pattern - Supplementary Material</a:t>
            </a:r>
          </a:p>
          <a:p>
            <a:pPr marL="628650" lvl="1" indent="-342900">
              <a:buFont typeface="Arial" pitchFamily="34" charset="0"/>
              <a:buChar char="•"/>
            </a:pPr>
            <a:r>
              <a:rPr lang="en-US" sz="2400" dirty="0"/>
              <a:t>855 - Captions and Pattern - Indexes</a:t>
            </a:r>
          </a:p>
        </p:txBody>
      </p:sp>
      <p:sp>
        <p:nvSpPr>
          <p:cNvPr id="2" name="Title 1"/>
          <p:cNvSpPr>
            <a:spLocks noGrp="1"/>
          </p:cNvSpPr>
          <p:nvPr>
            <p:ph type="title" idx="4294967295"/>
          </p:nvPr>
        </p:nvSpPr>
        <p:spPr>
          <a:xfrm>
            <a:off x="457200" y="120786"/>
            <a:ext cx="8229600" cy="533400"/>
          </a:xfrm>
        </p:spPr>
        <p:txBody>
          <a:bodyPr/>
          <a:lstStyle/>
          <a:p>
            <a:r>
              <a:rPr lang="en-US" dirty="0" smtClean="0"/>
              <a:t>Summary</a:t>
            </a:r>
            <a:endParaRPr lang="en-US" dirty="0"/>
          </a:p>
        </p:txBody>
      </p:sp>
    </p:spTree>
    <p:extLst>
      <p:ext uri="{BB962C8B-B14F-4D97-AF65-F5344CB8AC3E}">
        <p14:creationId xmlns:p14="http://schemas.microsoft.com/office/powerpoint/2010/main" val="941251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836712"/>
            <a:ext cx="8568952" cy="4752528"/>
          </a:xfrm>
        </p:spPr>
        <p:txBody>
          <a:bodyPr/>
          <a:lstStyle/>
          <a:p>
            <a:pPr marL="342900" indent="-342900">
              <a:buChar char="•"/>
            </a:pPr>
            <a:r>
              <a:rPr lang="en-US" sz="2400" dirty="0"/>
              <a:t>The </a:t>
            </a:r>
            <a:r>
              <a:rPr lang="en-US" sz="2400" dirty="0" smtClean="0"/>
              <a:t>prediction </a:t>
            </a:r>
            <a:r>
              <a:rPr lang="en-US" sz="2400" dirty="0"/>
              <a:t>pattern fields can easily be added to the holdings record by the cataloger using one of a variety of predefined </a:t>
            </a:r>
            <a:r>
              <a:rPr lang="en-US" sz="2400" dirty="0" smtClean="0"/>
              <a:t>templates.</a:t>
            </a:r>
            <a:br>
              <a:rPr lang="en-US" sz="2400" dirty="0" smtClean="0"/>
            </a:br>
            <a:endParaRPr lang="en-US" sz="2400" dirty="0" smtClean="0"/>
          </a:p>
          <a:p>
            <a:pPr marL="342900" indent="-342900">
              <a:buChar char="•"/>
            </a:pPr>
            <a:r>
              <a:rPr lang="en-US" sz="2400" dirty="0" smtClean="0"/>
              <a:t>After adding the prediction pattern fields from the template they can be edited if desired.</a:t>
            </a:r>
            <a:endParaRPr lang="en-US" sz="2400" dirty="0"/>
          </a:p>
          <a:p>
            <a:pPr marL="342900" indent="-342900">
              <a:buChar char="•"/>
            </a:pPr>
            <a:endParaRPr lang="en-US" sz="2400" dirty="0"/>
          </a:p>
          <a:p>
            <a:pPr marL="342900" indent="-342900">
              <a:buChar char="•"/>
            </a:pPr>
            <a:r>
              <a:rPr lang="en-US" sz="2400" dirty="0"/>
              <a:t>The </a:t>
            </a:r>
            <a:r>
              <a:rPr lang="en-US" sz="2400" dirty="0" smtClean="0"/>
              <a:t>relevant enumeration </a:t>
            </a:r>
            <a:r>
              <a:rPr lang="en-US" sz="2400" dirty="0"/>
              <a:t>and chronology of each of the </a:t>
            </a:r>
            <a:r>
              <a:rPr lang="en-US" sz="2400" dirty="0" smtClean="0"/>
              <a:t>prediction pattern </a:t>
            </a:r>
            <a:r>
              <a:rPr lang="en-US" sz="2400" dirty="0"/>
              <a:t>fields can easily be added </a:t>
            </a:r>
            <a:r>
              <a:rPr lang="en-US" sz="2400" dirty="0" smtClean="0"/>
              <a:t>via </a:t>
            </a:r>
            <a:r>
              <a:rPr lang="en-US" sz="2400" dirty="0"/>
              <a:t>a user </a:t>
            </a:r>
            <a:r>
              <a:rPr lang="en-US" sz="2400" dirty="0" smtClean="0"/>
              <a:t>friendly </a:t>
            </a:r>
            <a:r>
              <a:rPr lang="en-US" sz="2400" dirty="0"/>
              <a:t>form in the metadata editor</a:t>
            </a:r>
            <a:r>
              <a:rPr lang="en-US" sz="2400" dirty="0" smtClean="0"/>
              <a:t>.</a:t>
            </a:r>
            <a:endParaRPr lang="en-US" sz="2400" dirty="0"/>
          </a:p>
        </p:txBody>
      </p:sp>
      <p:sp>
        <p:nvSpPr>
          <p:cNvPr id="2" name="Title 1"/>
          <p:cNvSpPr>
            <a:spLocks noGrp="1"/>
          </p:cNvSpPr>
          <p:nvPr>
            <p:ph type="title" idx="4294967295"/>
          </p:nvPr>
        </p:nvSpPr>
        <p:spPr>
          <a:xfrm>
            <a:off x="457200" y="120786"/>
            <a:ext cx="8229600" cy="533400"/>
          </a:xfrm>
        </p:spPr>
        <p:txBody>
          <a:bodyPr/>
          <a:lstStyle/>
          <a:p>
            <a:r>
              <a:rPr lang="en-US" dirty="0" smtClean="0"/>
              <a:t>Summary</a:t>
            </a:r>
            <a:endParaRPr lang="en-US" dirty="0"/>
          </a:p>
        </p:txBody>
      </p:sp>
    </p:spTree>
    <p:extLst>
      <p:ext uri="{BB962C8B-B14F-4D97-AF65-F5344CB8AC3E}">
        <p14:creationId xmlns:p14="http://schemas.microsoft.com/office/powerpoint/2010/main" val="3303214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836712"/>
            <a:ext cx="8568952" cy="4608512"/>
          </a:xfrm>
        </p:spPr>
        <p:txBody>
          <a:bodyPr/>
          <a:lstStyle/>
          <a:p>
            <a:pPr marL="342900" indent="-342900">
              <a:buChar char="•"/>
            </a:pPr>
            <a:r>
              <a:rPr lang="en-US" sz="2400" dirty="0" smtClean="0"/>
              <a:t>The </a:t>
            </a:r>
            <a:r>
              <a:rPr lang="en-US" sz="2400" dirty="0"/>
              <a:t>predicted items can be opened </a:t>
            </a:r>
            <a:r>
              <a:rPr lang="en-US" sz="2400" dirty="0" smtClean="0"/>
              <a:t>(created) either </a:t>
            </a:r>
            <a:r>
              <a:rPr lang="en-US" sz="2400" dirty="0"/>
              <a:t>from </a:t>
            </a:r>
            <a:r>
              <a:rPr lang="en-US" sz="2400" dirty="0" smtClean="0"/>
              <a:t>within </a:t>
            </a:r>
            <a:r>
              <a:rPr lang="en-US" sz="2400" dirty="0"/>
              <a:t>the </a:t>
            </a:r>
            <a:r>
              <a:rPr lang="en-US" sz="2400" dirty="0" smtClean="0"/>
              <a:t>metadata </a:t>
            </a:r>
            <a:r>
              <a:rPr lang="en-US" sz="2400" dirty="0"/>
              <a:t>editor or from within the list of items.</a:t>
            </a:r>
          </a:p>
          <a:p>
            <a:pPr marL="342900" indent="-342900">
              <a:buChar char="•"/>
            </a:pPr>
            <a:endParaRPr lang="en-US" sz="2400" dirty="0"/>
          </a:p>
          <a:p>
            <a:pPr marL="342900" indent="-342900">
              <a:buChar char="•"/>
            </a:pPr>
            <a:r>
              <a:rPr lang="en-US" sz="2400" dirty="0"/>
              <a:t>Summary holdings information is automatically added to the holdings record using normalization </a:t>
            </a:r>
            <a:r>
              <a:rPr lang="en-US" sz="2400" dirty="0" smtClean="0"/>
              <a:t>routines </a:t>
            </a:r>
            <a:r>
              <a:rPr lang="en-US" sz="2400" dirty="0"/>
              <a:t>and processes.</a:t>
            </a:r>
          </a:p>
          <a:p>
            <a:pPr marL="342900" indent="-342900">
              <a:buChar char="•"/>
            </a:pPr>
            <a:endParaRPr lang="en-US" sz="2400" dirty="0"/>
          </a:p>
          <a:p>
            <a:pPr marL="342900" indent="-342900">
              <a:buChar char="•"/>
            </a:pPr>
            <a:r>
              <a:rPr lang="en-US" sz="2400" dirty="0"/>
              <a:t>The summary holdings </a:t>
            </a:r>
            <a:r>
              <a:rPr lang="en-US" sz="2400" dirty="0" smtClean="0"/>
              <a:t>fields can appear </a:t>
            </a:r>
            <a:r>
              <a:rPr lang="en-US" sz="2400" smtClean="0"/>
              <a:t>in Primo </a:t>
            </a:r>
            <a:r>
              <a:rPr lang="en-US" sz="2400" dirty="0" smtClean="0"/>
              <a:t>thereby aiding the </a:t>
            </a:r>
            <a:r>
              <a:rPr lang="en-US" sz="2400" dirty="0"/>
              <a:t>end </a:t>
            </a:r>
            <a:r>
              <a:rPr lang="en-US" sz="2400" dirty="0" smtClean="0"/>
              <a:t>user.</a:t>
            </a:r>
            <a:endParaRPr lang="en-US" sz="2400" dirty="0"/>
          </a:p>
        </p:txBody>
      </p:sp>
      <p:sp>
        <p:nvSpPr>
          <p:cNvPr id="2" name="Title 1"/>
          <p:cNvSpPr>
            <a:spLocks noGrp="1"/>
          </p:cNvSpPr>
          <p:nvPr>
            <p:ph type="title" idx="4294967295"/>
          </p:nvPr>
        </p:nvSpPr>
        <p:spPr>
          <a:xfrm>
            <a:off x="457200" y="120786"/>
            <a:ext cx="8229600" cy="533400"/>
          </a:xfrm>
        </p:spPr>
        <p:txBody>
          <a:bodyPr/>
          <a:lstStyle/>
          <a:p>
            <a:r>
              <a:rPr lang="en-US" dirty="0" smtClean="0"/>
              <a:t>Summary</a:t>
            </a:r>
            <a:endParaRPr lang="en-US" dirty="0"/>
          </a:p>
        </p:txBody>
      </p:sp>
    </p:spTree>
    <p:extLst>
      <p:ext uri="{BB962C8B-B14F-4D97-AF65-F5344CB8AC3E}">
        <p14:creationId xmlns:p14="http://schemas.microsoft.com/office/powerpoint/2010/main" val="3214823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23119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7" name="Content Placeholder 2"/>
          <p:cNvSpPr txBox="1">
            <a:spLocks/>
          </p:cNvSpPr>
          <p:nvPr/>
        </p:nvSpPr>
        <p:spPr>
          <a:xfrm>
            <a:off x="323528" y="1844824"/>
            <a:ext cx="8496944" cy="3168352"/>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b="1" dirty="0" smtClean="0"/>
              <a:t>Our sample serial</a:t>
            </a:r>
          </a:p>
          <a:p>
            <a:pPr marL="342900" indent="-342900">
              <a:buFont typeface="Arial" pitchFamily="34" charset="0"/>
              <a:buChar char="•"/>
            </a:pPr>
            <a:r>
              <a:rPr lang="en-US" sz="2300" dirty="0" smtClean="0"/>
              <a:t>Creating the multi level serial prediction pattern</a:t>
            </a:r>
            <a:endParaRPr lang="en-ZA" sz="2300" dirty="0" smtClean="0"/>
          </a:p>
          <a:p>
            <a:pPr marL="342900" indent="-342900">
              <a:buFont typeface="Arial" pitchFamily="34" charset="0"/>
              <a:buChar char="•"/>
            </a:pPr>
            <a:r>
              <a:rPr lang="en-ZA" sz="2300" dirty="0" smtClean="0"/>
              <a:t>Opening the predicted items</a:t>
            </a:r>
          </a:p>
          <a:p>
            <a:pPr marL="342900" indent="-342900">
              <a:buFont typeface="Arial" pitchFamily="34" charset="0"/>
              <a:buChar char="•"/>
            </a:pPr>
            <a:r>
              <a:rPr lang="en-US" sz="2300" dirty="0" smtClean="0"/>
              <a:t>Receiving and summary holdings creation</a:t>
            </a:r>
          </a:p>
          <a:p>
            <a:pPr marL="342900" indent="-342900">
              <a:buFont typeface="Arial" pitchFamily="34" charset="0"/>
              <a:buChar char="•"/>
            </a:pPr>
            <a:r>
              <a:rPr lang="en-US" sz="2400" dirty="0" smtClean="0"/>
              <a:t>Summary</a:t>
            </a:r>
            <a:endParaRPr lang="en-US" sz="2300" dirty="0"/>
          </a:p>
        </p:txBody>
      </p:sp>
    </p:spTree>
    <p:extLst>
      <p:ext uri="{BB962C8B-B14F-4D97-AF65-F5344CB8AC3E}">
        <p14:creationId xmlns:p14="http://schemas.microsoft.com/office/powerpoint/2010/main" val="422611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8"/>
            <a:ext cx="8568952" cy="780628"/>
          </a:xfrm>
        </p:spPr>
        <p:txBody>
          <a:bodyPr/>
          <a:lstStyle/>
          <a:p>
            <a:pPr marL="342900" indent="-342900">
              <a:buFont typeface="Arial" pitchFamily="34" charset="0"/>
              <a:buChar char="•"/>
            </a:pPr>
            <a:r>
              <a:rPr lang="en-US" sz="2300" dirty="0" smtClean="0"/>
              <a:t>Our sample serial </a:t>
            </a:r>
            <a:r>
              <a:rPr lang="en-US" sz="2300" dirty="0"/>
              <a:t>is title </a:t>
            </a:r>
            <a:r>
              <a:rPr lang="en-US" sz="2300" dirty="0" smtClean="0"/>
              <a:t/>
            </a:r>
            <a:br>
              <a:rPr lang="en-US" sz="2300" dirty="0" smtClean="0"/>
            </a:br>
            <a:r>
              <a:rPr lang="en-US" sz="2300" dirty="0" smtClean="0"/>
              <a:t>“WSQ: Women's </a:t>
            </a:r>
            <a:r>
              <a:rPr lang="en-US" sz="2300" dirty="0"/>
              <a:t>studies quarterly”, ISSN 0732-1562 </a:t>
            </a:r>
            <a:endParaRPr lang="en-US" sz="2300" dirty="0" smtClean="0"/>
          </a:p>
        </p:txBody>
      </p:sp>
      <p:sp>
        <p:nvSpPr>
          <p:cNvPr id="2" name="Title 1"/>
          <p:cNvSpPr>
            <a:spLocks noGrp="1"/>
          </p:cNvSpPr>
          <p:nvPr>
            <p:ph type="title" idx="4294967295"/>
          </p:nvPr>
        </p:nvSpPr>
        <p:spPr>
          <a:xfrm>
            <a:off x="457200" y="120786"/>
            <a:ext cx="8229600" cy="533400"/>
          </a:xfrm>
        </p:spPr>
        <p:txBody>
          <a:bodyPr/>
          <a:lstStyle/>
          <a:p>
            <a:r>
              <a:rPr lang="en-US" dirty="0" smtClean="0"/>
              <a:t>Our sample serial</a:t>
            </a:r>
            <a:endParaRPr lang="en-US" dirty="0"/>
          </a:p>
        </p:txBody>
      </p:sp>
      <p:pic>
        <p:nvPicPr>
          <p:cNvPr id="1028" name="Picture 4" descr="https://images-na.ssl-images-amazon.com/images/I/41j3tTVZ9B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916832"/>
            <a:ext cx="3024336" cy="452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54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8"/>
            <a:ext cx="8568952" cy="5461148"/>
          </a:xfrm>
        </p:spPr>
        <p:txBody>
          <a:bodyPr/>
          <a:lstStyle/>
          <a:p>
            <a:pPr marL="342900" indent="-342900">
              <a:buFont typeface="Arial" pitchFamily="34" charset="0"/>
              <a:buChar char="•"/>
            </a:pPr>
            <a:r>
              <a:rPr lang="en-US" sz="2300" dirty="0" smtClean="0"/>
              <a:t>This serial:</a:t>
            </a:r>
          </a:p>
          <a:p>
            <a:pPr marL="628650" lvl="1" indent="-342900">
              <a:buFont typeface="Arial" pitchFamily="34" charset="0"/>
              <a:buChar char="•"/>
            </a:pPr>
            <a:r>
              <a:rPr lang="en-US" sz="2300" dirty="0" smtClean="0"/>
              <a:t>Is a quarterly publication</a:t>
            </a:r>
          </a:p>
          <a:p>
            <a:pPr marL="628650" lvl="1" indent="-342900">
              <a:buFont typeface="Arial" pitchFamily="34" charset="0"/>
              <a:buChar char="•"/>
            </a:pPr>
            <a:r>
              <a:rPr lang="en-US" sz="2300" dirty="0" smtClean="0"/>
              <a:t>Includes an annual index</a:t>
            </a:r>
          </a:p>
          <a:p>
            <a:pPr marL="628650" lvl="1" indent="-342900">
              <a:buFont typeface="Arial" pitchFamily="34" charset="0"/>
              <a:buChar char="•"/>
            </a:pPr>
            <a:r>
              <a:rPr lang="en-US" sz="2300" dirty="0" smtClean="0"/>
              <a:t>Includes an annual supplement</a:t>
            </a:r>
            <a:br>
              <a:rPr lang="en-US" sz="2300" dirty="0" smtClean="0"/>
            </a:br>
            <a:endParaRPr lang="en-US" sz="2300" dirty="0" smtClean="0"/>
          </a:p>
          <a:p>
            <a:pPr marL="342900" indent="-342900">
              <a:buFont typeface="Arial" pitchFamily="34" charset="0"/>
              <a:buChar char="•"/>
            </a:pPr>
            <a:r>
              <a:rPr lang="en-US" sz="1800" dirty="0" smtClean="0"/>
              <a:t>Note: While in actuality this publication does not really have an annual index and an annual supplement we are “pretending it does” in order to show the Alma functionality of having this information in the prediction pattern.</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smtClean="0"/>
              <a:t>Our sample serial</a:t>
            </a:r>
            <a:endParaRPr lang="en-US" dirty="0"/>
          </a:p>
        </p:txBody>
      </p:sp>
    </p:spTree>
    <p:extLst>
      <p:ext uri="{BB962C8B-B14F-4D97-AF65-F5344CB8AC3E}">
        <p14:creationId xmlns:p14="http://schemas.microsoft.com/office/powerpoint/2010/main" val="2966367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51520" y="992188"/>
            <a:ext cx="8568952" cy="5461148"/>
          </a:xfrm>
        </p:spPr>
        <p:txBody>
          <a:bodyPr/>
          <a:lstStyle/>
          <a:p>
            <a:pPr marL="342900" indent="-342900">
              <a:buFont typeface="Arial" pitchFamily="34" charset="0"/>
              <a:buChar char="•"/>
            </a:pPr>
            <a:r>
              <a:rPr lang="en-US" sz="2300" dirty="0" smtClean="0"/>
              <a:t>The quarterly publication will use the standard Alma cataloging template ‘serial prediction quarterly seasons’ which utilizes the 853 field</a:t>
            </a:r>
          </a:p>
          <a:p>
            <a:pPr marL="342900" indent="-342900">
              <a:buFont typeface="Arial" pitchFamily="34" charset="0"/>
              <a:buChar char="•"/>
            </a:pPr>
            <a:r>
              <a:rPr lang="en-US" sz="2300" dirty="0" smtClean="0"/>
              <a:t>The annual index will use the standard </a:t>
            </a:r>
            <a:r>
              <a:rPr lang="en-US" sz="2300" dirty="0"/>
              <a:t>Alma cataloging template </a:t>
            </a:r>
            <a:r>
              <a:rPr lang="en-US" sz="2300" dirty="0" smtClean="0"/>
              <a:t>‘</a:t>
            </a:r>
            <a:r>
              <a:rPr lang="en-US" sz="2300" dirty="0"/>
              <a:t>serial prediction annual </a:t>
            </a:r>
            <a:r>
              <a:rPr lang="en-US" sz="2300" dirty="0" smtClean="0"/>
              <a:t>index’ which utilizes the 854 field</a:t>
            </a:r>
          </a:p>
          <a:p>
            <a:pPr marL="342900" indent="-342900">
              <a:buFont typeface="Arial" pitchFamily="34" charset="0"/>
              <a:buChar char="•"/>
            </a:pPr>
            <a:r>
              <a:rPr lang="en-US" sz="2300" dirty="0"/>
              <a:t>The annual </a:t>
            </a:r>
            <a:r>
              <a:rPr lang="en-US" sz="2300" dirty="0" smtClean="0"/>
              <a:t>supplement </a:t>
            </a:r>
            <a:r>
              <a:rPr lang="en-US" sz="2300" dirty="0"/>
              <a:t>will use the standard Alma cataloging template ‘serial prediction annual </a:t>
            </a:r>
            <a:r>
              <a:rPr lang="en-US" sz="2300" dirty="0" smtClean="0"/>
              <a:t>supplement’ </a:t>
            </a:r>
            <a:r>
              <a:rPr lang="en-US" sz="2300" dirty="0"/>
              <a:t>which utilizes the </a:t>
            </a:r>
            <a:r>
              <a:rPr lang="en-US" sz="2300" dirty="0" smtClean="0"/>
              <a:t>855 field</a:t>
            </a:r>
            <a:endParaRPr lang="en-US" sz="1800" dirty="0"/>
          </a:p>
        </p:txBody>
      </p:sp>
      <p:sp>
        <p:nvSpPr>
          <p:cNvPr id="2" name="Title 1"/>
          <p:cNvSpPr>
            <a:spLocks noGrp="1"/>
          </p:cNvSpPr>
          <p:nvPr>
            <p:ph type="title" idx="4294967295"/>
          </p:nvPr>
        </p:nvSpPr>
        <p:spPr>
          <a:xfrm>
            <a:off x="457200" y="120786"/>
            <a:ext cx="8229600" cy="533400"/>
          </a:xfrm>
        </p:spPr>
        <p:txBody>
          <a:bodyPr/>
          <a:lstStyle/>
          <a:p>
            <a:r>
              <a:rPr lang="en-US" dirty="0" smtClean="0"/>
              <a:t>Our sample serial</a:t>
            </a:r>
            <a:endParaRPr lang="en-US" dirty="0"/>
          </a:p>
        </p:txBody>
      </p:sp>
    </p:spTree>
    <p:extLst>
      <p:ext uri="{BB962C8B-B14F-4D97-AF65-F5344CB8AC3E}">
        <p14:creationId xmlns:p14="http://schemas.microsoft.com/office/powerpoint/2010/main" val="268105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92188"/>
            <a:ext cx="8568952" cy="564604"/>
          </a:xfrm>
        </p:spPr>
        <p:txBody>
          <a:bodyPr/>
          <a:lstStyle/>
          <a:p>
            <a:r>
              <a:rPr lang="en-US" sz="2300" dirty="0" smtClean="0"/>
              <a:t>Agenda</a:t>
            </a:r>
            <a:endParaRPr lang="en-US" sz="2100" dirty="0" smtClean="0"/>
          </a:p>
          <a:p>
            <a:pPr marL="342900" indent="-342900">
              <a:buFont typeface="Arial" pitchFamily="34" charset="0"/>
              <a:buChar char="•"/>
            </a:pPr>
            <a:endParaRPr lang="en-US" sz="2300" dirty="0"/>
          </a:p>
        </p:txBody>
      </p:sp>
      <p:sp>
        <p:nvSpPr>
          <p:cNvPr id="5" name="Rektangel 273"/>
          <p:cNvSpPr>
            <a:spLocks noChangeArrowheads="1"/>
          </p:cNvSpPr>
          <p:nvPr/>
        </p:nvSpPr>
        <p:spPr bwMode="auto">
          <a:xfrm flipV="1">
            <a:off x="1702" y="5495506"/>
            <a:ext cx="9144000" cy="683446"/>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a typeface="+mn-ea"/>
            </a:endParaRPr>
          </a:p>
        </p:txBody>
      </p:sp>
      <p:sp>
        <p:nvSpPr>
          <p:cNvPr id="6" name="Content Placeholder 2"/>
          <p:cNvSpPr txBox="1">
            <a:spLocks/>
          </p:cNvSpPr>
          <p:nvPr/>
        </p:nvSpPr>
        <p:spPr>
          <a:xfrm>
            <a:off x="323528" y="1844824"/>
            <a:ext cx="8496944" cy="2952328"/>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342900" indent="-342900">
              <a:buFont typeface="Arial" pitchFamily="34" charset="0"/>
              <a:buChar char="•"/>
            </a:pPr>
            <a:r>
              <a:rPr lang="en-US" sz="2300" dirty="0" smtClean="0"/>
              <a:t>Introduction</a:t>
            </a:r>
          </a:p>
          <a:p>
            <a:pPr marL="342900" indent="-342900">
              <a:buFont typeface="Arial" pitchFamily="34" charset="0"/>
              <a:buChar char="•"/>
            </a:pPr>
            <a:r>
              <a:rPr lang="en-ZA" sz="2300" dirty="0" smtClean="0"/>
              <a:t>Our sample serial</a:t>
            </a:r>
          </a:p>
          <a:p>
            <a:pPr marL="342900" indent="-342900">
              <a:buFont typeface="Arial" pitchFamily="34" charset="0"/>
              <a:buChar char="•"/>
            </a:pPr>
            <a:r>
              <a:rPr lang="en-US" sz="2300" b="1" dirty="0" smtClean="0"/>
              <a:t>Creating the multi level serial prediction pattern</a:t>
            </a:r>
            <a:endParaRPr lang="en-ZA" sz="2300" b="1" dirty="0" smtClean="0"/>
          </a:p>
          <a:p>
            <a:pPr marL="342900" indent="-342900">
              <a:buFont typeface="Arial" pitchFamily="34" charset="0"/>
              <a:buChar char="•"/>
            </a:pPr>
            <a:r>
              <a:rPr lang="en-ZA" sz="2300" dirty="0" smtClean="0"/>
              <a:t>Opening the predicted items</a:t>
            </a:r>
          </a:p>
          <a:p>
            <a:pPr marL="342900" indent="-342900">
              <a:buFont typeface="Arial" pitchFamily="34" charset="0"/>
              <a:buChar char="•"/>
            </a:pPr>
            <a:r>
              <a:rPr lang="en-US" sz="2300" dirty="0" smtClean="0"/>
              <a:t>Receiving and summary holdings creation</a:t>
            </a:r>
          </a:p>
          <a:p>
            <a:pPr marL="342900" indent="-342900">
              <a:buFont typeface="Arial" pitchFamily="34" charset="0"/>
              <a:buChar char="•"/>
            </a:pPr>
            <a:r>
              <a:rPr lang="en-US" sz="2400" dirty="0" smtClean="0"/>
              <a:t>Summary</a:t>
            </a:r>
            <a:endParaRPr lang="en-US" sz="2300" dirty="0" smtClean="0"/>
          </a:p>
          <a:p>
            <a:pPr marL="342900" indent="-342900">
              <a:buFont typeface="Arial" pitchFamily="34" charset="0"/>
              <a:buChar char="•"/>
            </a:pPr>
            <a:endParaRPr lang="en-US" sz="2300" dirty="0" smtClean="0"/>
          </a:p>
          <a:p>
            <a:pPr marL="342900" indent="-342900">
              <a:buFont typeface="Arial" pitchFamily="34" charset="0"/>
              <a:buChar char="•"/>
            </a:pPr>
            <a:endParaRPr lang="en-US" sz="2300" dirty="0"/>
          </a:p>
        </p:txBody>
      </p:sp>
    </p:spTree>
    <p:extLst>
      <p:ext uri="{BB962C8B-B14F-4D97-AF65-F5344CB8AC3E}">
        <p14:creationId xmlns:p14="http://schemas.microsoft.com/office/powerpoint/2010/main" val="2192095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38660</TotalTime>
  <Words>1461</Words>
  <Application>Microsoft Office PowerPoint</Application>
  <PresentationFormat>On-screen Show (4:3)</PresentationFormat>
  <Paragraphs>234</Paragraphs>
  <Slides>45</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MS PGothic</vt:lpstr>
      <vt:lpstr>MS PGothic</vt:lpstr>
      <vt:lpstr>Arial</vt:lpstr>
      <vt:lpstr>Calibri</vt:lpstr>
      <vt:lpstr>Verdana</vt:lpstr>
      <vt:lpstr>Wingdings 3</vt:lpstr>
      <vt:lpstr>urm</vt:lpstr>
      <vt:lpstr>PowerPoint Presentation</vt:lpstr>
      <vt:lpstr>PowerPoint Presentation</vt:lpstr>
      <vt:lpstr>PowerPoint Presentation</vt:lpstr>
      <vt:lpstr>PowerPoint Presentation</vt:lpstr>
      <vt:lpstr>PowerPoint Presentation</vt:lpstr>
      <vt:lpstr>Our sample serial</vt:lpstr>
      <vt:lpstr>Our sample serial</vt:lpstr>
      <vt:lpstr>Our sample serial</vt:lpstr>
      <vt:lpstr>PowerPoint Presentation</vt:lpstr>
      <vt:lpstr>Creating the multi level serial prediction pattern</vt:lpstr>
      <vt:lpstr>Creating the multi level serial prediction pattern</vt:lpstr>
      <vt:lpstr>Creating the multi level serial prediction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the predicted items</vt:lpstr>
      <vt:lpstr>Opening the predicted items</vt:lpstr>
      <vt:lpstr>Opening the predicted items</vt:lpstr>
      <vt:lpstr>Opening the predicted items</vt:lpstr>
      <vt:lpstr>Opening the predicted items</vt:lpstr>
      <vt:lpstr>Opening the predicted items</vt:lpstr>
      <vt:lpstr>Opening the predicted items</vt:lpstr>
      <vt:lpstr>Opening the predicted items</vt:lpstr>
      <vt:lpstr>Opening the predicted items</vt:lpstr>
      <vt:lpstr>Opening the predicted items</vt:lpstr>
      <vt:lpstr>PowerPoint Presentation</vt:lpstr>
      <vt:lpstr>Receiving and summary holdings creation</vt:lpstr>
      <vt:lpstr>Receiving and summary holdings creation</vt:lpstr>
      <vt:lpstr>Receiving and summary holdings creation</vt:lpstr>
      <vt:lpstr>Receiving and summary holdings creation</vt:lpstr>
      <vt:lpstr>Receiving and summary holdings creation</vt:lpstr>
      <vt:lpstr>Receiving and summary holdings creation</vt:lpstr>
      <vt:lpstr>PowerPoint Presentation</vt:lpstr>
      <vt:lpstr>Summary</vt:lpstr>
      <vt:lpstr>Summary</vt:lpstr>
      <vt:lpstr>Summary</vt:lpstr>
      <vt:lpstr>Thank You</vt:lpstr>
    </vt:vector>
  </TitlesOfParts>
  <Company>Inigral,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Zanders</dc:creator>
  <cp:lastModifiedBy>Yoel Kortick</cp:lastModifiedBy>
  <cp:revision>1747</cp:revision>
  <cp:lastPrinted>2012-04-04T01:07:57Z</cp:lastPrinted>
  <dcterms:created xsi:type="dcterms:W3CDTF">2011-09-14T22:43:15Z</dcterms:created>
  <dcterms:modified xsi:type="dcterms:W3CDTF">2017-12-20T16:32:23Z</dcterms:modified>
</cp:coreProperties>
</file>